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nva Sans" panose="020B0604020202020204" charset="0"/>
      <p:regular r:id="rId28"/>
    </p:embeddedFont>
    <p:embeddedFont>
      <p:font typeface="Canva Sans Bold" panose="020B0604020202020204" charset="0"/>
      <p:regular r:id="rId29"/>
    </p:embeddedFont>
    <p:embeddedFont>
      <p:font typeface="Montserrat" panose="00000500000000000000" pitchFamily="2" charset="0"/>
      <p:regular r:id="rId30"/>
      <p:bold r:id="rId31"/>
      <p:italic r:id="rId32"/>
      <p:boldItalic r:id="rId33"/>
    </p:embeddedFont>
    <p:embeddedFont>
      <p:font typeface="Montserrat Bold" panose="00000800000000000000" charset="0"/>
      <p:regular r:id="rId34"/>
    </p:embeddedFont>
    <p:embeddedFont>
      <p:font typeface="Montserrat Ultra-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000"/>
          </a:blip>
          <a:srcRect/>
          <a:stretch>
            <a:fillRect/>
          </a:stretch>
        </p:blipFill>
        <p:spPr>
          <a:xfrm>
            <a:off x="6378522" y="-131945"/>
            <a:ext cx="12930012" cy="10550890"/>
          </a:xfrm>
          <a:prstGeom prst="rect">
            <a:avLst/>
          </a:prstGeom>
        </p:spPr>
      </p:pic>
      <p:sp>
        <p:nvSpPr>
          <p:cNvPr id="3" name="AutoShape 3"/>
          <p:cNvSpPr/>
          <p:nvPr/>
        </p:nvSpPr>
        <p:spPr>
          <a:xfrm>
            <a:off x="-742076" y="9244012"/>
            <a:ext cx="15829676" cy="28575"/>
          </a:xfrm>
          <a:prstGeom prst="rect">
            <a:avLst/>
          </a:prstGeom>
          <a:solidFill>
            <a:srgbClr val="FFFFFF"/>
          </a:solidFill>
        </p:spPr>
      </p:sp>
      <p:grpSp>
        <p:nvGrpSpPr>
          <p:cNvPr id="4" name="Group 4"/>
          <p:cNvGrpSpPr/>
          <p:nvPr/>
        </p:nvGrpSpPr>
        <p:grpSpPr>
          <a:xfrm>
            <a:off x="7808474" y="1659789"/>
            <a:ext cx="8612626" cy="7480301"/>
            <a:chOff x="0" y="0"/>
            <a:chExt cx="11483501" cy="9973734"/>
          </a:xfrm>
        </p:grpSpPr>
        <p:sp>
          <p:nvSpPr>
            <p:cNvPr id="5" name="TextBox 5"/>
            <p:cNvSpPr txBox="1"/>
            <p:nvPr/>
          </p:nvSpPr>
          <p:spPr>
            <a:xfrm>
              <a:off x="0" y="285750"/>
              <a:ext cx="11483501" cy="7514766"/>
            </a:xfrm>
            <a:prstGeom prst="rect">
              <a:avLst/>
            </a:prstGeom>
          </p:spPr>
          <p:txBody>
            <a:bodyPr lIns="0" tIns="0" rIns="0" bIns="0" rtlCol="0" anchor="t">
              <a:spAutoFit/>
            </a:bodyPr>
            <a:lstStyle/>
            <a:p>
              <a:pPr>
                <a:lnSpc>
                  <a:spcPts val="14399"/>
                </a:lnSpc>
              </a:pPr>
              <a:r>
                <a:rPr lang="en-US" sz="14399">
                  <a:solidFill>
                    <a:srgbClr val="E65142"/>
                  </a:solidFill>
                  <a:latin typeface="Montserrat Ultra-Bold"/>
                </a:rPr>
                <a:t>Netflix Data Analysis</a:t>
              </a:r>
            </a:p>
          </p:txBody>
        </p:sp>
        <p:sp>
          <p:nvSpPr>
            <p:cNvPr id="6" name="TextBox 6"/>
            <p:cNvSpPr txBox="1"/>
            <p:nvPr/>
          </p:nvSpPr>
          <p:spPr>
            <a:xfrm>
              <a:off x="0" y="8060794"/>
              <a:ext cx="9731416" cy="1912940"/>
            </a:xfrm>
            <a:prstGeom prst="rect">
              <a:avLst/>
            </a:prstGeom>
          </p:spPr>
          <p:txBody>
            <a:bodyPr lIns="0" tIns="0" rIns="0" bIns="0" rtlCol="0" anchor="t">
              <a:spAutoFit/>
            </a:bodyPr>
            <a:lstStyle/>
            <a:p>
              <a:pPr>
                <a:lnSpc>
                  <a:spcPts val="3919"/>
                </a:lnSpc>
              </a:pPr>
              <a:r>
                <a:rPr lang="en-US" sz="2799">
                  <a:solidFill>
                    <a:srgbClr val="FFFFFF"/>
                  </a:solidFill>
                  <a:latin typeface="Montserrat"/>
                </a:rPr>
                <a:t>CIS 5550</a:t>
              </a:r>
            </a:p>
            <a:p>
              <a:pPr>
                <a:lnSpc>
                  <a:spcPts val="3919"/>
                </a:lnSpc>
              </a:pPr>
              <a:r>
                <a:rPr lang="en-US" sz="2799">
                  <a:solidFill>
                    <a:srgbClr val="FFFFFF"/>
                  </a:solidFill>
                  <a:latin typeface="Montserrat"/>
                </a:rPr>
                <a:t>California State University of Los Angeles</a:t>
              </a:r>
            </a:p>
            <a:p>
              <a:pPr>
                <a:lnSpc>
                  <a:spcPts val="3919"/>
                </a:lnSpc>
                <a:spcBef>
                  <a:spcPct val="0"/>
                </a:spcBef>
              </a:pPr>
              <a:endParaRPr lang="en-US" sz="2799">
                <a:solidFill>
                  <a:srgbClr val="FFFFFF"/>
                </a:solidFill>
                <a:latin typeface="Montserrat"/>
              </a:endParaRPr>
            </a:p>
          </p:txBody>
        </p:sp>
      </p:grpSp>
      <p:pic>
        <p:nvPicPr>
          <p:cNvPr id="7" name="Picture 7"/>
          <p:cNvPicPr>
            <a:picLocks noChangeAspect="1"/>
          </p:cNvPicPr>
          <p:nvPr/>
        </p:nvPicPr>
        <p:blipFill>
          <a:blip r:embed="rId3"/>
          <a:srcRect/>
          <a:stretch>
            <a:fillRect/>
          </a:stretch>
        </p:blipFill>
        <p:spPr>
          <a:xfrm>
            <a:off x="-1008776" y="6826429"/>
            <a:ext cx="4356006" cy="2417583"/>
          </a:xfrm>
          <a:prstGeom prst="rect">
            <a:avLst/>
          </a:prstGeom>
        </p:spPr>
      </p:pic>
      <p:pic>
        <p:nvPicPr>
          <p:cNvPr id="8" name="Picture 8"/>
          <p:cNvPicPr>
            <a:picLocks noChangeAspect="1"/>
          </p:cNvPicPr>
          <p:nvPr/>
        </p:nvPicPr>
        <p:blipFill>
          <a:blip r:embed="rId4">
            <a:alphaModFix amt="26000"/>
          </a:blip>
          <a:srcRect/>
          <a:stretch>
            <a:fillRect/>
          </a:stretch>
        </p:blipFill>
        <p:spPr>
          <a:xfrm rot="-5400000">
            <a:off x="16352436" y="8793049"/>
            <a:ext cx="1445201" cy="368526"/>
          </a:xfrm>
          <a:prstGeom prst="rect">
            <a:avLst/>
          </a:prstGeom>
        </p:spPr>
      </p:pic>
      <p:sp>
        <p:nvSpPr>
          <p:cNvPr id="9" name="TextBox 9"/>
          <p:cNvSpPr txBox="1"/>
          <p:nvPr/>
        </p:nvSpPr>
        <p:spPr>
          <a:xfrm>
            <a:off x="439218" y="3915330"/>
            <a:ext cx="5939305" cy="2370616"/>
          </a:xfrm>
          <a:prstGeom prst="rect">
            <a:avLst/>
          </a:prstGeom>
        </p:spPr>
        <p:txBody>
          <a:bodyPr lIns="0" tIns="0" rIns="0" bIns="0" rtlCol="0" anchor="t">
            <a:spAutoFit/>
          </a:bodyPr>
          <a:lstStyle/>
          <a:p>
            <a:pPr algn="ctr">
              <a:lnSpc>
                <a:spcPts val="6361"/>
              </a:lnSpc>
            </a:pPr>
            <a:r>
              <a:rPr lang="en-US" sz="4543">
                <a:solidFill>
                  <a:srgbClr val="FFFFFF"/>
                </a:solidFill>
                <a:latin typeface="Canva Sans Bold"/>
              </a:rPr>
              <a:t>Presented by </a:t>
            </a:r>
          </a:p>
          <a:p>
            <a:pPr algn="ctr">
              <a:lnSpc>
                <a:spcPts val="6361"/>
              </a:lnSpc>
            </a:pPr>
            <a:r>
              <a:rPr lang="en-US" sz="4543">
                <a:solidFill>
                  <a:srgbClr val="FFFFFF"/>
                </a:solidFill>
                <a:latin typeface="Canva Sans Bold"/>
              </a:rPr>
              <a:t>Navyasree Sriramoju</a:t>
            </a:r>
          </a:p>
          <a:p>
            <a:pPr algn="ctr">
              <a:lnSpc>
                <a:spcPts val="6361"/>
              </a:lnSpc>
            </a:pPr>
            <a:r>
              <a:rPr lang="en-US" sz="4543">
                <a:solidFill>
                  <a:srgbClr val="FFFFFF"/>
                </a:solidFill>
                <a:latin typeface="Canva Sans Bold"/>
              </a:rPr>
              <a:t>Hyun Joo Lee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75213" y="4899129"/>
            <a:ext cx="10761598" cy="4909979"/>
          </a:xfrm>
          <a:custGeom>
            <a:avLst/>
            <a:gdLst/>
            <a:ahLst/>
            <a:cxnLst/>
            <a:rect l="l" t="t" r="r" b="b"/>
            <a:pathLst>
              <a:path w="10761598" h="4909979">
                <a:moveTo>
                  <a:pt x="0" y="0"/>
                </a:moveTo>
                <a:lnTo>
                  <a:pt x="10761598" y="0"/>
                </a:lnTo>
                <a:lnTo>
                  <a:pt x="10761598" y="4909979"/>
                </a:lnTo>
                <a:lnTo>
                  <a:pt x="0" y="4909979"/>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7654607" y="334177"/>
            <a:ext cx="10202810" cy="2741361"/>
          </a:xfrm>
          <a:custGeom>
            <a:avLst/>
            <a:gdLst/>
            <a:ahLst/>
            <a:cxnLst/>
            <a:rect l="l" t="t" r="r" b="b"/>
            <a:pathLst>
              <a:path w="10202810" h="2741361">
                <a:moveTo>
                  <a:pt x="0" y="0"/>
                </a:moveTo>
                <a:lnTo>
                  <a:pt x="10202810" y="0"/>
                </a:lnTo>
                <a:lnTo>
                  <a:pt x="10202810" y="2741362"/>
                </a:lnTo>
                <a:lnTo>
                  <a:pt x="0" y="2741362"/>
                </a:lnTo>
                <a:lnTo>
                  <a:pt x="0" y="0"/>
                </a:lnTo>
                <a:close/>
              </a:path>
            </a:pathLst>
          </a:custGeom>
          <a:blipFill>
            <a:blip r:embed="rId3"/>
            <a:stretch>
              <a:fillRect/>
            </a:stretch>
          </a:blipFill>
          <a:ln w="38100" cap="sq">
            <a:solidFill>
              <a:srgbClr val="000000"/>
            </a:solidFill>
            <a:prstDash val="solid"/>
            <a:miter/>
          </a:ln>
        </p:spPr>
      </p:sp>
      <p:sp>
        <p:nvSpPr>
          <p:cNvPr id="4" name="Freeform 4"/>
          <p:cNvSpPr/>
          <p:nvPr/>
        </p:nvSpPr>
        <p:spPr>
          <a:xfrm>
            <a:off x="7654607" y="2740360"/>
            <a:ext cx="11081019" cy="1877113"/>
          </a:xfrm>
          <a:custGeom>
            <a:avLst/>
            <a:gdLst/>
            <a:ahLst/>
            <a:cxnLst/>
            <a:rect l="l" t="t" r="r" b="b"/>
            <a:pathLst>
              <a:path w="11081019" h="1877113">
                <a:moveTo>
                  <a:pt x="0" y="0"/>
                </a:moveTo>
                <a:lnTo>
                  <a:pt x="11081019" y="0"/>
                </a:lnTo>
                <a:lnTo>
                  <a:pt x="11081019" y="1877113"/>
                </a:lnTo>
                <a:lnTo>
                  <a:pt x="0" y="1877113"/>
                </a:lnTo>
                <a:lnTo>
                  <a:pt x="0" y="0"/>
                </a:lnTo>
                <a:close/>
              </a:path>
            </a:pathLst>
          </a:custGeom>
          <a:blipFill>
            <a:blip r:embed="rId4"/>
            <a:stretch>
              <a:fillRect/>
            </a:stretch>
          </a:blipFill>
          <a:ln w="38100" cap="sq">
            <a:solidFill>
              <a:srgbClr val="000000"/>
            </a:solidFill>
            <a:prstDash val="solid"/>
            <a:miter/>
          </a:ln>
        </p:spPr>
      </p:sp>
      <p:sp>
        <p:nvSpPr>
          <p:cNvPr id="5" name="TextBox 5"/>
          <p:cNvSpPr txBox="1"/>
          <p:nvPr/>
        </p:nvSpPr>
        <p:spPr>
          <a:xfrm>
            <a:off x="699110" y="537527"/>
            <a:ext cx="6016923" cy="887095"/>
          </a:xfrm>
          <a:prstGeom prst="rect">
            <a:avLst/>
          </a:prstGeom>
        </p:spPr>
        <p:txBody>
          <a:bodyPr lIns="0" tIns="0" rIns="0" bIns="0" rtlCol="0" anchor="t">
            <a:spAutoFit/>
          </a:bodyPr>
          <a:lstStyle/>
          <a:p>
            <a:pPr>
              <a:lnSpc>
                <a:spcPts val="7279"/>
              </a:lnSpc>
            </a:pPr>
            <a:r>
              <a:rPr lang="en-US" sz="5199" dirty="0">
                <a:solidFill>
                  <a:srgbClr val="000000"/>
                </a:solidFill>
                <a:latin typeface="Canva Sans Bold"/>
              </a:rPr>
              <a:t>Populate the Rows</a:t>
            </a:r>
          </a:p>
        </p:txBody>
      </p:sp>
      <p:sp>
        <p:nvSpPr>
          <p:cNvPr id="6" name="TextBox 6"/>
          <p:cNvSpPr txBox="1"/>
          <p:nvPr/>
        </p:nvSpPr>
        <p:spPr>
          <a:xfrm>
            <a:off x="699110" y="2151931"/>
            <a:ext cx="6676103" cy="2380615"/>
          </a:xfrm>
          <a:prstGeom prst="rect">
            <a:avLst/>
          </a:prstGeom>
        </p:spPr>
        <p:txBody>
          <a:bodyPr lIns="0" tIns="0" rIns="0" bIns="0" rtlCol="0" anchor="t">
            <a:spAutoFit/>
          </a:bodyPr>
          <a:lstStyle/>
          <a:p>
            <a:pPr>
              <a:lnSpc>
                <a:spcPts val="4759"/>
              </a:lnSpc>
            </a:pPr>
            <a:r>
              <a:rPr lang="en-US" sz="3399">
                <a:solidFill>
                  <a:srgbClr val="000000"/>
                </a:solidFill>
                <a:latin typeface="Canva Sans"/>
              </a:rPr>
              <a:t>With the output from before Query, We updated the Director Column by comparing Cast members</a:t>
            </a:r>
          </a:p>
        </p:txBody>
      </p:sp>
      <p:sp>
        <p:nvSpPr>
          <p:cNvPr id="7" name="TextBox 7"/>
          <p:cNvSpPr txBox="1"/>
          <p:nvPr/>
        </p:nvSpPr>
        <p:spPr>
          <a:xfrm>
            <a:off x="300667" y="5628268"/>
            <a:ext cx="7074546" cy="42675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Repeated this step to populate the rest of the director nulls.</a:t>
            </a:r>
          </a:p>
          <a:p>
            <a:pPr marL="734059" lvl="1" indent="-367030">
              <a:lnSpc>
                <a:spcPts val="4759"/>
              </a:lnSpc>
              <a:buFont typeface="Arial"/>
              <a:buChar char="•"/>
            </a:pPr>
            <a:r>
              <a:rPr lang="en-US" sz="3399" dirty="0">
                <a:solidFill>
                  <a:srgbClr val="000000"/>
                </a:solidFill>
                <a:latin typeface="Canva Sans"/>
              </a:rPr>
              <a:t>Populate the rest of the NULL in director as "Not Given“.</a:t>
            </a:r>
          </a:p>
          <a:p>
            <a:pPr>
              <a:lnSpc>
                <a:spcPts val="4759"/>
              </a:lnSpc>
            </a:pPr>
            <a:endParaRPr lang="en-US" sz="3399" dirty="0">
              <a:solidFill>
                <a:srgbClr val="000000"/>
              </a:solidFill>
              <a:latin typeface="Canva Sans"/>
            </a:endParaRPr>
          </a:p>
          <a:p>
            <a:pPr>
              <a:lnSpc>
                <a:spcPts val="4759"/>
              </a:lnSpc>
            </a:pPr>
            <a:endParaRPr lang="en-US" sz="3399" dirty="0">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3057" y="4476516"/>
            <a:ext cx="11811676" cy="2822688"/>
          </a:xfrm>
          <a:custGeom>
            <a:avLst/>
            <a:gdLst/>
            <a:ahLst/>
            <a:cxnLst/>
            <a:rect l="l" t="t" r="r" b="b"/>
            <a:pathLst>
              <a:path w="11811676" h="2822688">
                <a:moveTo>
                  <a:pt x="0" y="0"/>
                </a:moveTo>
                <a:lnTo>
                  <a:pt x="11811676" y="0"/>
                </a:lnTo>
                <a:lnTo>
                  <a:pt x="11811676" y="2822687"/>
                </a:lnTo>
                <a:lnTo>
                  <a:pt x="0" y="2822687"/>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1753057" y="644019"/>
            <a:ext cx="13925314" cy="887095"/>
          </a:xfrm>
          <a:prstGeom prst="rect">
            <a:avLst/>
          </a:prstGeom>
        </p:spPr>
        <p:txBody>
          <a:bodyPr lIns="0" tIns="0" rIns="0" bIns="0" rtlCol="0" anchor="t">
            <a:spAutoFit/>
          </a:bodyPr>
          <a:lstStyle/>
          <a:p>
            <a:pPr>
              <a:lnSpc>
                <a:spcPts val="7279"/>
              </a:lnSpc>
            </a:pPr>
            <a:r>
              <a:rPr lang="en-US" sz="5199" dirty="0">
                <a:solidFill>
                  <a:srgbClr val="000000"/>
                </a:solidFill>
                <a:latin typeface="Canva Sans Bold"/>
              </a:rPr>
              <a:t>Delete Unnecessary Columns</a:t>
            </a:r>
          </a:p>
        </p:txBody>
      </p:sp>
      <p:sp>
        <p:nvSpPr>
          <p:cNvPr id="4" name="TextBox 4"/>
          <p:cNvSpPr txBox="1"/>
          <p:nvPr/>
        </p:nvSpPr>
        <p:spPr>
          <a:xfrm>
            <a:off x="1753057" y="2380245"/>
            <a:ext cx="14495318"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We have dropped the movie cast column because there are multiple names in each row and may not be useful for the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83677" y="5539188"/>
            <a:ext cx="11811676" cy="3307269"/>
          </a:xfrm>
          <a:custGeom>
            <a:avLst/>
            <a:gdLst/>
            <a:ahLst/>
            <a:cxnLst/>
            <a:rect l="l" t="t" r="r" b="b"/>
            <a:pathLst>
              <a:path w="11811676" h="3307269">
                <a:moveTo>
                  <a:pt x="0" y="0"/>
                </a:moveTo>
                <a:lnTo>
                  <a:pt x="11811676" y="0"/>
                </a:lnTo>
                <a:lnTo>
                  <a:pt x="11811676" y="3307270"/>
                </a:lnTo>
                <a:lnTo>
                  <a:pt x="0" y="3307270"/>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1028700" y="537527"/>
            <a:ext cx="4414441" cy="887095"/>
          </a:xfrm>
          <a:prstGeom prst="rect">
            <a:avLst/>
          </a:prstGeom>
        </p:spPr>
        <p:txBody>
          <a:bodyPr lIns="0" tIns="0" rIns="0" bIns="0" rtlCol="0" anchor="t">
            <a:spAutoFit/>
          </a:bodyPr>
          <a:lstStyle/>
          <a:p>
            <a:pPr>
              <a:lnSpc>
                <a:spcPts val="7279"/>
              </a:lnSpc>
            </a:pPr>
            <a:r>
              <a:rPr lang="en-US" sz="5199" dirty="0">
                <a:solidFill>
                  <a:srgbClr val="000000"/>
                </a:solidFill>
                <a:latin typeface="Canva Sans Bold"/>
              </a:rPr>
              <a:t>Split columns</a:t>
            </a:r>
          </a:p>
        </p:txBody>
      </p:sp>
      <p:sp>
        <p:nvSpPr>
          <p:cNvPr id="4" name="TextBox 4"/>
          <p:cNvSpPr txBox="1"/>
          <p:nvPr/>
        </p:nvSpPr>
        <p:spPr>
          <a:xfrm>
            <a:off x="1049482" y="1958223"/>
            <a:ext cx="16209818" cy="3036409"/>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Some of the rows in country column has multiple countries, for visualization, only one country is needed per row to make map visualization clean and easy. Therefore, splitting the country column and retain the first country by the left which would be the original country of the movie.</a:t>
            </a:r>
          </a:p>
          <a:p>
            <a:pPr>
              <a:lnSpc>
                <a:spcPts val="4759"/>
              </a:lnSpc>
            </a:pPr>
            <a:endParaRPr lang="en-US" sz="3399" dirty="0">
              <a:solidFill>
                <a:srgbClr val="000000"/>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5142"/>
        </a:solidFill>
        <a:effectLst/>
      </p:bgPr>
    </p:bg>
    <p:spTree>
      <p:nvGrpSpPr>
        <p:cNvPr id="1" name=""/>
        <p:cNvGrpSpPr/>
        <p:nvPr/>
      </p:nvGrpSpPr>
      <p:grpSpPr>
        <a:xfrm>
          <a:off x="0" y="0"/>
          <a:ext cx="0" cy="0"/>
          <a:chOff x="0" y="0"/>
          <a:chExt cx="0" cy="0"/>
        </a:xfrm>
      </p:grpSpPr>
      <p:sp>
        <p:nvSpPr>
          <p:cNvPr id="2" name="Freeform 2"/>
          <p:cNvSpPr/>
          <p:nvPr/>
        </p:nvSpPr>
        <p:spPr>
          <a:xfrm>
            <a:off x="1028700" y="2478256"/>
            <a:ext cx="9664266" cy="5976977"/>
          </a:xfrm>
          <a:custGeom>
            <a:avLst/>
            <a:gdLst/>
            <a:ahLst/>
            <a:cxnLst/>
            <a:rect l="l" t="t" r="r" b="b"/>
            <a:pathLst>
              <a:path w="9664266" h="5976977">
                <a:moveTo>
                  <a:pt x="0" y="0"/>
                </a:moveTo>
                <a:lnTo>
                  <a:pt x="9664266" y="0"/>
                </a:lnTo>
                <a:lnTo>
                  <a:pt x="9664266" y="5976976"/>
                </a:lnTo>
                <a:lnTo>
                  <a:pt x="0" y="5976976"/>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10952738" y="4543137"/>
            <a:ext cx="7167822" cy="17805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Now we can see that there is only one country in the Country column </a:t>
            </a:r>
          </a:p>
        </p:txBody>
      </p:sp>
      <p:sp>
        <p:nvSpPr>
          <p:cNvPr id="4" name="TextBox 4"/>
          <p:cNvSpPr txBox="1"/>
          <p:nvPr/>
        </p:nvSpPr>
        <p:spPr>
          <a:xfrm>
            <a:off x="1028700" y="933450"/>
            <a:ext cx="4414441" cy="887095"/>
          </a:xfrm>
          <a:prstGeom prst="rect">
            <a:avLst/>
          </a:prstGeom>
        </p:spPr>
        <p:txBody>
          <a:bodyPr lIns="0" tIns="0" rIns="0" bIns="0" rtlCol="0" anchor="t">
            <a:spAutoFit/>
          </a:bodyPr>
          <a:lstStyle/>
          <a:p>
            <a:pPr>
              <a:lnSpc>
                <a:spcPts val="7279"/>
              </a:lnSpc>
            </a:pPr>
            <a:r>
              <a:rPr lang="en-US" sz="5199" dirty="0">
                <a:solidFill>
                  <a:srgbClr val="000000"/>
                </a:solidFill>
                <a:latin typeface="Canva Sans Bold"/>
              </a:rPr>
              <a:t>Split columns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78055" y="1865765"/>
            <a:ext cx="9666357" cy="6555469"/>
          </a:xfrm>
          <a:custGeom>
            <a:avLst/>
            <a:gdLst/>
            <a:ahLst/>
            <a:cxnLst/>
            <a:rect l="l" t="t" r="r" b="b"/>
            <a:pathLst>
              <a:path w="9666357" h="6555469">
                <a:moveTo>
                  <a:pt x="0" y="0"/>
                </a:moveTo>
                <a:lnTo>
                  <a:pt x="9666357" y="0"/>
                </a:lnTo>
                <a:lnTo>
                  <a:pt x="9666357" y="6555470"/>
                </a:lnTo>
                <a:lnTo>
                  <a:pt x="0" y="6555470"/>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534458" y="379410"/>
            <a:ext cx="14553142" cy="846386"/>
          </a:xfrm>
          <a:prstGeom prst="rect">
            <a:avLst/>
          </a:prstGeom>
        </p:spPr>
        <p:txBody>
          <a:bodyPr wrap="square" lIns="0" tIns="0" rIns="0" bIns="0" rtlCol="0" anchor="t">
            <a:spAutoFit/>
          </a:bodyPr>
          <a:lstStyle/>
          <a:p>
            <a:pPr>
              <a:lnSpc>
                <a:spcPts val="6561"/>
              </a:lnSpc>
            </a:pPr>
            <a:r>
              <a:rPr lang="en-US" sz="5965" dirty="0">
                <a:solidFill>
                  <a:srgbClr val="E65142"/>
                </a:solidFill>
                <a:latin typeface="Montserrat Ultra-Bold"/>
              </a:rPr>
              <a:t>Data Visualization - Map Chart </a:t>
            </a:r>
          </a:p>
        </p:txBody>
      </p:sp>
      <p:sp>
        <p:nvSpPr>
          <p:cNvPr id="4" name="TextBox 4"/>
          <p:cNvSpPr txBox="1"/>
          <p:nvPr/>
        </p:nvSpPr>
        <p:spPr>
          <a:xfrm>
            <a:off x="309106" y="2923339"/>
            <a:ext cx="7743597" cy="1785069"/>
          </a:xfrm>
          <a:prstGeom prst="rect">
            <a:avLst/>
          </a:prstGeom>
        </p:spPr>
        <p:txBody>
          <a:bodyPr lIns="0" tIns="0" rIns="0" bIns="0" rtlCol="0" anchor="t">
            <a:spAutoFit/>
          </a:bodyPr>
          <a:lstStyle/>
          <a:p>
            <a:pPr>
              <a:lnSpc>
                <a:spcPts val="4793"/>
              </a:lnSpc>
            </a:pPr>
            <a:r>
              <a:rPr lang="en-US" sz="3423" dirty="0">
                <a:solidFill>
                  <a:srgbClr val="292929"/>
                </a:solidFill>
                <a:latin typeface="Montserrat"/>
              </a:rPr>
              <a:t>Map Colors Indicate Viewership by Country Red for High Popularity </a:t>
            </a:r>
          </a:p>
          <a:p>
            <a:pPr>
              <a:lnSpc>
                <a:spcPts val="4793"/>
              </a:lnSpc>
              <a:spcBef>
                <a:spcPct val="0"/>
              </a:spcBef>
            </a:pPr>
            <a:r>
              <a:rPr lang="en-US" sz="3423" dirty="0">
                <a:solidFill>
                  <a:srgbClr val="292929"/>
                </a:solidFill>
                <a:latin typeface="Montserrat"/>
              </a:rPr>
              <a:t>Blue for Lower Popularity.</a:t>
            </a:r>
          </a:p>
        </p:txBody>
      </p:sp>
      <p:sp>
        <p:nvSpPr>
          <p:cNvPr id="5" name="TextBox 5"/>
          <p:cNvSpPr txBox="1"/>
          <p:nvPr/>
        </p:nvSpPr>
        <p:spPr>
          <a:xfrm>
            <a:off x="319240" y="5565658"/>
            <a:ext cx="7733463" cy="2265428"/>
          </a:xfrm>
          <a:prstGeom prst="rect">
            <a:avLst/>
          </a:prstGeom>
        </p:spPr>
        <p:txBody>
          <a:bodyPr lIns="0" tIns="0" rIns="0" bIns="0" rtlCol="0" anchor="t">
            <a:spAutoFit/>
          </a:bodyPr>
          <a:lstStyle/>
          <a:p>
            <a:pPr algn="just">
              <a:lnSpc>
                <a:spcPts val="4480"/>
              </a:lnSpc>
              <a:spcBef>
                <a:spcPct val="0"/>
              </a:spcBef>
            </a:pPr>
            <a:r>
              <a:rPr lang="en-US" sz="3200" b="1" dirty="0">
                <a:solidFill>
                  <a:srgbClr val="000000"/>
                </a:solidFill>
                <a:latin typeface="Montserrat"/>
              </a:rPr>
              <a:t>Red Regions: </a:t>
            </a:r>
          </a:p>
          <a:p>
            <a:pPr algn="just">
              <a:lnSpc>
                <a:spcPts val="4480"/>
              </a:lnSpc>
              <a:spcBef>
                <a:spcPct val="0"/>
              </a:spcBef>
            </a:pPr>
            <a:r>
              <a:rPr lang="en-US" sz="3200" dirty="0">
                <a:solidFill>
                  <a:srgbClr val="000000"/>
                </a:solidFill>
                <a:latin typeface="Montserrat"/>
              </a:rPr>
              <a:t>Well-Served by Current Content</a:t>
            </a:r>
          </a:p>
          <a:p>
            <a:pPr algn="just">
              <a:lnSpc>
                <a:spcPts val="4480"/>
              </a:lnSpc>
              <a:spcBef>
                <a:spcPct val="0"/>
              </a:spcBef>
            </a:pPr>
            <a:r>
              <a:rPr lang="en-US" sz="3200" b="1" dirty="0">
                <a:solidFill>
                  <a:srgbClr val="000000"/>
                </a:solidFill>
                <a:latin typeface="Montserrat"/>
              </a:rPr>
              <a:t>Blue Regions: </a:t>
            </a:r>
          </a:p>
          <a:p>
            <a:pPr algn="just">
              <a:lnSpc>
                <a:spcPts val="4480"/>
              </a:lnSpc>
              <a:spcBef>
                <a:spcPct val="0"/>
              </a:spcBef>
            </a:pPr>
            <a:r>
              <a:rPr lang="en-US" sz="3200" dirty="0">
                <a:solidFill>
                  <a:srgbClr val="000000"/>
                </a:solidFill>
                <a:latin typeface="Montserrat"/>
              </a:rPr>
              <a:t>May Require Tailored Strategies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51138" y="1948858"/>
            <a:ext cx="12095123" cy="6975312"/>
          </a:xfrm>
          <a:custGeom>
            <a:avLst/>
            <a:gdLst/>
            <a:ahLst/>
            <a:cxnLst/>
            <a:rect l="l" t="t" r="r" b="b"/>
            <a:pathLst>
              <a:path w="12095123" h="6975312">
                <a:moveTo>
                  <a:pt x="0" y="0"/>
                </a:moveTo>
                <a:lnTo>
                  <a:pt x="12095123" y="0"/>
                </a:lnTo>
                <a:lnTo>
                  <a:pt x="12095123" y="6975313"/>
                </a:lnTo>
                <a:lnTo>
                  <a:pt x="0" y="6975313"/>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534458" y="623846"/>
            <a:ext cx="13495720" cy="857332"/>
          </a:xfrm>
          <a:prstGeom prst="rect">
            <a:avLst/>
          </a:prstGeom>
        </p:spPr>
        <p:txBody>
          <a:bodyPr lIns="0" tIns="0" rIns="0" bIns="0" rtlCol="0" anchor="t">
            <a:spAutoFit/>
          </a:bodyPr>
          <a:lstStyle/>
          <a:p>
            <a:pPr>
              <a:lnSpc>
                <a:spcPts val="6561"/>
              </a:lnSpc>
            </a:pPr>
            <a:r>
              <a:rPr lang="en-US" sz="5965">
                <a:solidFill>
                  <a:srgbClr val="E65142"/>
                </a:solidFill>
                <a:latin typeface="Montserrat Ultra-Bold"/>
              </a:rPr>
              <a:t>Data Visualization - Bar Chart</a:t>
            </a:r>
          </a:p>
        </p:txBody>
      </p:sp>
      <p:sp>
        <p:nvSpPr>
          <p:cNvPr id="4" name="TextBox 4"/>
          <p:cNvSpPr txBox="1"/>
          <p:nvPr/>
        </p:nvSpPr>
        <p:spPr>
          <a:xfrm>
            <a:off x="534458" y="1891708"/>
            <a:ext cx="5132233" cy="4263411"/>
          </a:xfrm>
          <a:prstGeom prst="rect">
            <a:avLst/>
          </a:prstGeom>
        </p:spPr>
        <p:txBody>
          <a:bodyPr lIns="0" tIns="0" rIns="0" bIns="0" rtlCol="0" anchor="t">
            <a:spAutoFit/>
          </a:bodyPr>
          <a:lstStyle/>
          <a:p>
            <a:pPr>
              <a:lnSpc>
                <a:spcPts val="4793"/>
              </a:lnSpc>
              <a:spcBef>
                <a:spcPct val="0"/>
              </a:spcBef>
            </a:pPr>
            <a:r>
              <a:rPr lang="en-US" sz="3423" dirty="0">
                <a:solidFill>
                  <a:srgbClr val="292929"/>
                </a:solidFill>
                <a:latin typeface="Montserrat"/>
              </a:rPr>
              <a:t>The most prominent bar is TV-MA-rated meaning that significant portion of Netflix's catalog is crafted for an adult audience.</a:t>
            </a:r>
          </a:p>
        </p:txBody>
      </p:sp>
      <p:sp>
        <p:nvSpPr>
          <p:cNvPr id="5" name="TextBox 5"/>
          <p:cNvSpPr txBox="1"/>
          <p:nvPr/>
        </p:nvSpPr>
        <p:spPr>
          <a:xfrm>
            <a:off x="534458" y="6506196"/>
            <a:ext cx="5132233" cy="2265428"/>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Montserrat"/>
              </a:rPr>
              <a:t>Reflects Netflix's Focus on Adult Demographic, Matching Majority Subscriber Preferences.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4458" y="2471472"/>
            <a:ext cx="11768293" cy="6786828"/>
          </a:xfrm>
          <a:custGeom>
            <a:avLst/>
            <a:gdLst/>
            <a:ahLst/>
            <a:cxnLst/>
            <a:rect l="l" t="t" r="r" b="b"/>
            <a:pathLst>
              <a:path w="11768293" h="6786828">
                <a:moveTo>
                  <a:pt x="0" y="0"/>
                </a:moveTo>
                <a:lnTo>
                  <a:pt x="11768293" y="0"/>
                </a:lnTo>
                <a:lnTo>
                  <a:pt x="11768293" y="6786828"/>
                </a:lnTo>
                <a:lnTo>
                  <a:pt x="0" y="6786828"/>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534458" y="498800"/>
            <a:ext cx="14476942" cy="846386"/>
          </a:xfrm>
          <a:prstGeom prst="rect">
            <a:avLst/>
          </a:prstGeom>
        </p:spPr>
        <p:txBody>
          <a:bodyPr wrap="square" lIns="0" tIns="0" rIns="0" bIns="0" rtlCol="0" anchor="t">
            <a:spAutoFit/>
          </a:bodyPr>
          <a:lstStyle/>
          <a:p>
            <a:pPr>
              <a:lnSpc>
                <a:spcPts val="6561"/>
              </a:lnSpc>
            </a:pPr>
            <a:r>
              <a:rPr lang="en-US" sz="5965" dirty="0">
                <a:solidFill>
                  <a:srgbClr val="E65142"/>
                </a:solidFill>
                <a:latin typeface="Montserrat Ultra-Bold"/>
              </a:rPr>
              <a:t>Data Visualization - Line Chart</a:t>
            </a:r>
          </a:p>
        </p:txBody>
      </p:sp>
      <p:sp>
        <p:nvSpPr>
          <p:cNvPr id="4" name="TextBox 4"/>
          <p:cNvSpPr txBox="1"/>
          <p:nvPr/>
        </p:nvSpPr>
        <p:spPr>
          <a:xfrm>
            <a:off x="12601412" y="6643462"/>
            <a:ext cx="5476110" cy="2390030"/>
          </a:xfrm>
          <a:prstGeom prst="rect">
            <a:avLst/>
          </a:prstGeom>
        </p:spPr>
        <p:txBody>
          <a:bodyPr lIns="0" tIns="0" rIns="0" bIns="0" rtlCol="0" anchor="t">
            <a:spAutoFit/>
          </a:bodyPr>
          <a:lstStyle/>
          <a:p>
            <a:pPr>
              <a:lnSpc>
                <a:spcPts val="4793"/>
              </a:lnSpc>
              <a:spcBef>
                <a:spcPct val="0"/>
              </a:spcBef>
            </a:pPr>
            <a:r>
              <a:rPr lang="en-US" sz="3423">
                <a:solidFill>
                  <a:srgbClr val="292929"/>
                </a:solidFill>
                <a:latin typeface="Montserrat"/>
              </a:rPr>
              <a:t>The groundwork for analyzing the impact of external factors on content release patterns. </a:t>
            </a:r>
          </a:p>
        </p:txBody>
      </p:sp>
      <p:sp>
        <p:nvSpPr>
          <p:cNvPr id="5" name="TextBox 5"/>
          <p:cNvSpPr txBox="1"/>
          <p:nvPr/>
        </p:nvSpPr>
        <p:spPr>
          <a:xfrm>
            <a:off x="12601412" y="2414322"/>
            <a:ext cx="5476110" cy="3599951"/>
          </a:xfrm>
          <a:prstGeom prst="rect">
            <a:avLst/>
          </a:prstGeom>
        </p:spPr>
        <p:txBody>
          <a:bodyPr lIns="0" tIns="0" rIns="0" bIns="0" rtlCol="0" anchor="t">
            <a:spAutoFit/>
          </a:bodyPr>
          <a:lstStyle/>
          <a:p>
            <a:pPr>
              <a:lnSpc>
                <a:spcPts val="4793"/>
              </a:lnSpc>
            </a:pPr>
            <a:r>
              <a:rPr lang="en-US" sz="3423">
                <a:solidFill>
                  <a:srgbClr val="292929"/>
                </a:solidFill>
                <a:latin typeface="Montserrat"/>
              </a:rPr>
              <a:t>Peak was 2018,</a:t>
            </a:r>
          </a:p>
          <a:p>
            <a:pPr>
              <a:lnSpc>
                <a:spcPts val="4793"/>
              </a:lnSpc>
              <a:spcBef>
                <a:spcPct val="0"/>
              </a:spcBef>
            </a:pPr>
            <a:r>
              <a:rPr lang="en-US" sz="3423">
                <a:solidFill>
                  <a:srgbClr val="292929"/>
                </a:solidFill>
                <a:latin typeface="Montserrat"/>
              </a:rPr>
              <a:t>2021 Shows Sharp Decline to 592 Titles, Likely Due to COVID-19 Impact on Global Entertainment Industry.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823" y="616125"/>
            <a:ext cx="9556103" cy="9054749"/>
          </a:xfrm>
          <a:custGeom>
            <a:avLst/>
            <a:gdLst/>
            <a:ahLst/>
            <a:cxnLst/>
            <a:rect l="l" t="t" r="r" b="b"/>
            <a:pathLst>
              <a:path w="9556103" h="9054749">
                <a:moveTo>
                  <a:pt x="0" y="0"/>
                </a:moveTo>
                <a:lnTo>
                  <a:pt x="9556103" y="0"/>
                </a:lnTo>
                <a:lnTo>
                  <a:pt x="9556103" y="9054750"/>
                </a:lnTo>
                <a:lnTo>
                  <a:pt x="0" y="9054750"/>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10544403" y="663750"/>
            <a:ext cx="7743597" cy="1686528"/>
          </a:xfrm>
          <a:prstGeom prst="rect">
            <a:avLst/>
          </a:prstGeom>
        </p:spPr>
        <p:txBody>
          <a:bodyPr lIns="0" tIns="0" rIns="0" bIns="0" rtlCol="0" anchor="t">
            <a:spAutoFit/>
          </a:bodyPr>
          <a:lstStyle/>
          <a:p>
            <a:pPr>
              <a:lnSpc>
                <a:spcPts val="6561"/>
              </a:lnSpc>
            </a:pPr>
            <a:r>
              <a:rPr lang="en-US" sz="5965" dirty="0">
                <a:solidFill>
                  <a:srgbClr val="E65142"/>
                </a:solidFill>
                <a:latin typeface="Montserrat Ultra-Bold"/>
              </a:rPr>
              <a:t>Data Visualization</a:t>
            </a:r>
          </a:p>
          <a:p>
            <a:pPr>
              <a:lnSpc>
                <a:spcPts val="6561"/>
              </a:lnSpc>
            </a:pPr>
            <a:r>
              <a:rPr lang="en-US" sz="5965" dirty="0">
                <a:solidFill>
                  <a:srgbClr val="E65142"/>
                </a:solidFill>
                <a:latin typeface="Montserrat Ultra-Bold"/>
              </a:rPr>
              <a:t>-Pie Chart</a:t>
            </a:r>
          </a:p>
        </p:txBody>
      </p:sp>
      <p:sp>
        <p:nvSpPr>
          <p:cNvPr id="4" name="TextBox 4"/>
          <p:cNvSpPr txBox="1"/>
          <p:nvPr/>
        </p:nvSpPr>
        <p:spPr>
          <a:xfrm>
            <a:off x="10544403" y="2954601"/>
            <a:ext cx="7132972" cy="1180108"/>
          </a:xfrm>
          <a:prstGeom prst="rect">
            <a:avLst/>
          </a:prstGeom>
        </p:spPr>
        <p:txBody>
          <a:bodyPr lIns="0" tIns="0" rIns="0" bIns="0" rtlCol="0" anchor="t">
            <a:spAutoFit/>
          </a:bodyPr>
          <a:lstStyle/>
          <a:p>
            <a:pPr>
              <a:lnSpc>
                <a:spcPts val="4793"/>
              </a:lnSpc>
              <a:spcBef>
                <a:spcPct val="0"/>
              </a:spcBef>
            </a:pPr>
            <a:r>
              <a:rPr lang="en-US" sz="3423">
                <a:solidFill>
                  <a:srgbClr val="292929"/>
                </a:solidFill>
                <a:latin typeface="Montserrat"/>
              </a:rPr>
              <a:t>Movies are predominant, while TV series are less numerous </a:t>
            </a:r>
          </a:p>
        </p:txBody>
      </p:sp>
      <p:sp>
        <p:nvSpPr>
          <p:cNvPr id="5" name="TextBox 5"/>
          <p:cNvSpPr txBox="1"/>
          <p:nvPr/>
        </p:nvSpPr>
        <p:spPr>
          <a:xfrm>
            <a:off x="10544403" y="4734784"/>
            <a:ext cx="7132972" cy="1785069"/>
          </a:xfrm>
          <a:prstGeom prst="rect">
            <a:avLst/>
          </a:prstGeom>
        </p:spPr>
        <p:txBody>
          <a:bodyPr lIns="0" tIns="0" rIns="0" bIns="0" rtlCol="0" anchor="t">
            <a:spAutoFit/>
          </a:bodyPr>
          <a:lstStyle/>
          <a:p>
            <a:pPr>
              <a:lnSpc>
                <a:spcPts val="4793"/>
              </a:lnSpc>
              <a:spcBef>
                <a:spcPct val="0"/>
              </a:spcBef>
            </a:pPr>
            <a:r>
              <a:rPr lang="en-US" sz="3423" b="1" dirty="0">
                <a:solidFill>
                  <a:srgbClr val="292929"/>
                </a:solidFill>
                <a:latin typeface="Montserrat"/>
              </a:rPr>
              <a:t>Movies:</a:t>
            </a:r>
            <a:r>
              <a:rPr lang="en-US" sz="3423" dirty="0">
                <a:solidFill>
                  <a:srgbClr val="292929"/>
                </a:solidFill>
                <a:latin typeface="Montserrat"/>
              </a:rPr>
              <a:t> Standalone &amp; Abundant </a:t>
            </a:r>
            <a:r>
              <a:rPr lang="en-US" sz="3423" b="1" dirty="0">
                <a:solidFill>
                  <a:srgbClr val="292929"/>
                </a:solidFill>
                <a:latin typeface="Montserrat"/>
              </a:rPr>
              <a:t>TV Series: </a:t>
            </a:r>
            <a:r>
              <a:rPr lang="en-US" sz="3423" dirty="0">
                <a:solidFill>
                  <a:srgbClr val="292929"/>
                </a:solidFill>
                <a:latin typeface="Montserrat"/>
              </a:rPr>
              <a:t>Multi-Episode </a:t>
            </a:r>
            <a:r>
              <a:rPr lang="en-US" sz="3423" b="1" dirty="0">
                <a:solidFill>
                  <a:srgbClr val="292929"/>
                </a:solidFill>
                <a:latin typeface="Montserrat"/>
              </a:rPr>
              <a:t>Resource: </a:t>
            </a:r>
            <a:r>
              <a:rPr lang="en-US" sz="3423" dirty="0">
                <a:solidFill>
                  <a:srgbClr val="292929"/>
                </a:solidFill>
                <a:latin typeface="Montserrat"/>
              </a:rPr>
              <a:t>Intensive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5885" y="1481179"/>
            <a:ext cx="13916231" cy="8338142"/>
          </a:xfrm>
          <a:custGeom>
            <a:avLst/>
            <a:gdLst/>
            <a:ahLst/>
            <a:cxnLst/>
            <a:rect l="l" t="t" r="r" b="b"/>
            <a:pathLst>
              <a:path w="13916231" h="8338142">
                <a:moveTo>
                  <a:pt x="0" y="0"/>
                </a:moveTo>
                <a:lnTo>
                  <a:pt x="13916230" y="0"/>
                </a:lnTo>
                <a:lnTo>
                  <a:pt x="13916230" y="8338141"/>
                </a:lnTo>
                <a:lnTo>
                  <a:pt x="0" y="8338141"/>
                </a:lnTo>
                <a:lnTo>
                  <a:pt x="0" y="0"/>
                </a:lnTo>
                <a:close/>
              </a:path>
            </a:pathLst>
          </a:custGeom>
          <a:blipFill>
            <a:blip r:embed="rId2"/>
            <a:stretch>
              <a:fillRect/>
            </a:stretch>
          </a:blipFill>
          <a:ln w="38100" cap="sq">
            <a:solidFill>
              <a:srgbClr val="000000"/>
            </a:solidFill>
            <a:prstDash val="solid"/>
            <a:miter/>
          </a:ln>
        </p:spPr>
      </p:sp>
      <p:sp>
        <p:nvSpPr>
          <p:cNvPr id="3" name="TextBox 3"/>
          <p:cNvSpPr txBox="1"/>
          <p:nvPr/>
        </p:nvSpPr>
        <p:spPr>
          <a:xfrm>
            <a:off x="753289" y="405016"/>
            <a:ext cx="7743597" cy="857332"/>
          </a:xfrm>
          <a:prstGeom prst="rect">
            <a:avLst/>
          </a:prstGeom>
        </p:spPr>
        <p:txBody>
          <a:bodyPr lIns="0" tIns="0" rIns="0" bIns="0" rtlCol="0" anchor="t">
            <a:spAutoFit/>
          </a:bodyPr>
          <a:lstStyle/>
          <a:p>
            <a:pPr>
              <a:lnSpc>
                <a:spcPts val="6561"/>
              </a:lnSpc>
            </a:pPr>
            <a:r>
              <a:rPr lang="en-US" sz="5965" dirty="0">
                <a:solidFill>
                  <a:srgbClr val="E65142"/>
                </a:solidFill>
                <a:latin typeface="Montserrat Ultra-Bold"/>
              </a:rPr>
              <a:t>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5142"/>
        </a:solidFill>
        <a:effectLst/>
      </p:bgPr>
    </p:bg>
    <p:spTree>
      <p:nvGrpSpPr>
        <p:cNvPr id="1" name=""/>
        <p:cNvGrpSpPr/>
        <p:nvPr/>
      </p:nvGrpSpPr>
      <p:grpSpPr>
        <a:xfrm>
          <a:off x="0" y="0"/>
          <a:ext cx="0" cy="0"/>
          <a:chOff x="0" y="0"/>
          <a:chExt cx="0" cy="0"/>
        </a:xfrm>
      </p:grpSpPr>
      <p:grpSp>
        <p:nvGrpSpPr>
          <p:cNvPr id="2" name="Group 2"/>
          <p:cNvGrpSpPr/>
          <p:nvPr/>
        </p:nvGrpSpPr>
        <p:grpSpPr>
          <a:xfrm>
            <a:off x="718944" y="3976079"/>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047739" y="416896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9292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58296" y="3918933"/>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92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78062" y="4168960"/>
            <a:ext cx="3086100" cy="2700338"/>
            <a:chOff x="0" y="0"/>
            <a:chExt cx="812800" cy="711200"/>
          </a:xfrm>
        </p:grpSpPr>
        <p:sp>
          <p:nvSpPr>
            <p:cNvPr id="12" name="Freeform 1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292929"/>
            </a:solidFill>
          </p:spPr>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flipV="1">
            <a:off x="3805044" y="5519129"/>
            <a:ext cx="2233759" cy="0"/>
          </a:xfrm>
          <a:prstGeom prst="line">
            <a:avLst/>
          </a:prstGeom>
          <a:ln w="38100" cap="flat">
            <a:solidFill>
              <a:srgbClr val="FFFFFF"/>
            </a:solidFill>
            <a:prstDash val="solid"/>
            <a:headEnd type="none" w="sm" len="sm"/>
            <a:tailEnd type="arrow" w="med" len="sm"/>
          </a:ln>
        </p:spPr>
      </p:sp>
      <p:sp>
        <p:nvSpPr>
          <p:cNvPr id="15" name="AutoShape 15"/>
          <p:cNvSpPr/>
          <p:nvPr/>
        </p:nvSpPr>
        <p:spPr>
          <a:xfrm>
            <a:off x="9144396" y="5461983"/>
            <a:ext cx="1832372" cy="19046"/>
          </a:xfrm>
          <a:prstGeom prst="line">
            <a:avLst/>
          </a:prstGeom>
          <a:ln w="38100" cap="flat">
            <a:solidFill>
              <a:srgbClr val="FFFFFF"/>
            </a:solidFill>
            <a:prstDash val="solid"/>
            <a:headEnd type="none" w="sm" len="sm"/>
            <a:tailEnd type="arrow" w="med" len="sm"/>
          </a:ln>
        </p:spPr>
      </p:sp>
      <p:sp>
        <p:nvSpPr>
          <p:cNvPr id="16" name="TextBox 16"/>
          <p:cNvSpPr txBox="1"/>
          <p:nvPr/>
        </p:nvSpPr>
        <p:spPr>
          <a:xfrm>
            <a:off x="718944" y="4811593"/>
            <a:ext cx="3086100" cy="1234096"/>
          </a:xfrm>
          <a:prstGeom prst="rect">
            <a:avLst/>
          </a:prstGeom>
        </p:spPr>
        <p:txBody>
          <a:bodyPr lIns="0" tIns="0" rIns="0" bIns="0" rtlCol="0" anchor="t">
            <a:spAutoFit/>
          </a:bodyPr>
          <a:lstStyle/>
          <a:p>
            <a:pPr algn="ctr">
              <a:lnSpc>
                <a:spcPts val="4953"/>
              </a:lnSpc>
              <a:spcBef>
                <a:spcPct val="0"/>
              </a:spcBef>
            </a:pPr>
            <a:r>
              <a:rPr lang="en-US" sz="3538">
                <a:solidFill>
                  <a:srgbClr val="FFFFFF"/>
                </a:solidFill>
                <a:latin typeface="Montserrat"/>
              </a:rPr>
              <a:t>Data Collection</a:t>
            </a:r>
          </a:p>
        </p:txBody>
      </p:sp>
      <p:sp>
        <p:nvSpPr>
          <p:cNvPr id="17" name="TextBox 17"/>
          <p:cNvSpPr txBox="1"/>
          <p:nvPr/>
        </p:nvSpPr>
        <p:spPr>
          <a:xfrm>
            <a:off x="5927880" y="4811593"/>
            <a:ext cx="3086100" cy="1234096"/>
          </a:xfrm>
          <a:prstGeom prst="rect">
            <a:avLst/>
          </a:prstGeom>
        </p:spPr>
        <p:txBody>
          <a:bodyPr lIns="0" tIns="0" rIns="0" bIns="0" rtlCol="0" anchor="t">
            <a:spAutoFit/>
          </a:bodyPr>
          <a:lstStyle/>
          <a:p>
            <a:pPr algn="ctr">
              <a:lnSpc>
                <a:spcPts val="4953"/>
              </a:lnSpc>
              <a:spcBef>
                <a:spcPct val="0"/>
              </a:spcBef>
            </a:pPr>
            <a:r>
              <a:rPr lang="en-US" sz="3538" dirty="0">
                <a:solidFill>
                  <a:srgbClr val="FFFFFF"/>
                </a:solidFill>
                <a:latin typeface="Montserrat"/>
              </a:rPr>
              <a:t>Data Conversion</a:t>
            </a:r>
          </a:p>
        </p:txBody>
      </p:sp>
      <p:sp>
        <p:nvSpPr>
          <p:cNvPr id="18" name="TextBox 18"/>
          <p:cNvSpPr txBox="1"/>
          <p:nvPr/>
        </p:nvSpPr>
        <p:spPr>
          <a:xfrm>
            <a:off x="15047739" y="4849693"/>
            <a:ext cx="3086100" cy="1234096"/>
          </a:xfrm>
          <a:prstGeom prst="rect">
            <a:avLst/>
          </a:prstGeom>
        </p:spPr>
        <p:txBody>
          <a:bodyPr lIns="0" tIns="0" rIns="0" bIns="0" rtlCol="0" anchor="t">
            <a:spAutoFit/>
          </a:bodyPr>
          <a:lstStyle/>
          <a:p>
            <a:pPr algn="ctr">
              <a:lnSpc>
                <a:spcPts val="4953"/>
              </a:lnSpc>
              <a:spcBef>
                <a:spcPct val="0"/>
              </a:spcBef>
            </a:pPr>
            <a:r>
              <a:rPr lang="en-US" sz="3538">
                <a:solidFill>
                  <a:srgbClr val="FFFFFF"/>
                </a:solidFill>
                <a:latin typeface="Montserrat"/>
              </a:rPr>
              <a:t>Data Visualization</a:t>
            </a:r>
          </a:p>
        </p:txBody>
      </p:sp>
      <p:sp>
        <p:nvSpPr>
          <p:cNvPr id="19" name="TextBox 19"/>
          <p:cNvSpPr txBox="1"/>
          <p:nvPr/>
        </p:nvSpPr>
        <p:spPr>
          <a:xfrm>
            <a:off x="10258569" y="5076825"/>
            <a:ext cx="3086100" cy="1234096"/>
          </a:xfrm>
          <a:prstGeom prst="rect">
            <a:avLst/>
          </a:prstGeom>
        </p:spPr>
        <p:txBody>
          <a:bodyPr lIns="0" tIns="0" rIns="0" bIns="0" rtlCol="0" anchor="t">
            <a:spAutoFit/>
          </a:bodyPr>
          <a:lstStyle/>
          <a:p>
            <a:pPr algn="ctr">
              <a:lnSpc>
                <a:spcPts val="4953"/>
              </a:lnSpc>
              <a:spcBef>
                <a:spcPct val="0"/>
              </a:spcBef>
            </a:pPr>
            <a:r>
              <a:rPr lang="en-US" sz="3538" dirty="0">
                <a:solidFill>
                  <a:srgbClr val="FFFFFF"/>
                </a:solidFill>
                <a:latin typeface="Montserrat"/>
              </a:rPr>
              <a:t>Data Cleaning</a:t>
            </a:r>
          </a:p>
        </p:txBody>
      </p:sp>
      <p:sp>
        <p:nvSpPr>
          <p:cNvPr id="20" name="AutoShape 20"/>
          <p:cNvSpPr/>
          <p:nvPr/>
        </p:nvSpPr>
        <p:spPr>
          <a:xfrm flipV="1">
            <a:off x="12592637" y="5481029"/>
            <a:ext cx="2455102" cy="38100"/>
          </a:xfrm>
          <a:prstGeom prst="line">
            <a:avLst/>
          </a:prstGeom>
          <a:ln w="38100" cap="flat">
            <a:solidFill>
              <a:srgbClr val="FFFFFF"/>
            </a:solidFill>
            <a:prstDash val="solid"/>
            <a:headEnd type="none" w="sm" len="sm"/>
            <a:tailEnd type="arrow" w="med" len="sm"/>
          </a:ln>
        </p:spPr>
      </p:sp>
      <p:sp>
        <p:nvSpPr>
          <p:cNvPr id="21" name="TextBox 21"/>
          <p:cNvSpPr txBox="1"/>
          <p:nvPr/>
        </p:nvSpPr>
        <p:spPr>
          <a:xfrm>
            <a:off x="1081164" y="876300"/>
            <a:ext cx="8977236" cy="1368424"/>
          </a:xfrm>
          <a:prstGeom prst="rect">
            <a:avLst/>
          </a:prstGeom>
        </p:spPr>
        <p:txBody>
          <a:bodyPr wrap="square" lIns="0" tIns="0" rIns="0" bIns="0" rtlCol="0" anchor="t">
            <a:spAutoFit/>
          </a:bodyPr>
          <a:lstStyle/>
          <a:p>
            <a:pPr>
              <a:lnSpc>
                <a:spcPts val="11200"/>
              </a:lnSpc>
            </a:pPr>
            <a:r>
              <a:rPr lang="en-US" sz="8000" dirty="0">
                <a:solidFill>
                  <a:srgbClr val="000000"/>
                </a:solidFill>
                <a:latin typeface="Canva Sans Bold"/>
              </a:rPr>
              <a:t>Methodology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5142"/>
        </a:solidFill>
        <a:effectLst/>
      </p:bgPr>
    </p:bg>
    <p:spTree>
      <p:nvGrpSpPr>
        <p:cNvPr id="1" name=""/>
        <p:cNvGrpSpPr/>
        <p:nvPr/>
      </p:nvGrpSpPr>
      <p:grpSpPr>
        <a:xfrm>
          <a:off x="0" y="0"/>
          <a:ext cx="0" cy="0"/>
          <a:chOff x="0" y="0"/>
          <a:chExt cx="0" cy="0"/>
        </a:xfrm>
      </p:grpSpPr>
      <p:sp>
        <p:nvSpPr>
          <p:cNvPr id="2" name="AutoShape 2"/>
          <p:cNvSpPr/>
          <p:nvPr/>
        </p:nvSpPr>
        <p:spPr>
          <a:xfrm>
            <a:off x="11372646" y="-310224"/>
            <a:ext cx="7662776" cy="10907449"/>
          </a:xfrm>
          <a:prstGeom prst="rect">
            <a:avLst/>
          </a:prstGeom>
          <a:solidFill>
            <a:srgbClr val="292929"/>
          </a:solidFill>
        </p:spPr>
      </p:sp>
      <p:sp>
        <p:nvSpPr>
          <p:cNvPr id="3" name="AutoShape 3"/>
          <p:cNvSpPr/>
          <p:nvPr/>
        </p:nvSpPr>
        <p:spPr>
          <a:xfrm>
            <a:off x="-742076" y="9244012"/>
            <a:ext cx="15829676" cy="28575"/>
          </a:xfrm>
          <a:prstGeom prst="rect">
            <a:avLst/>
          </a:prstGeom>
          <a:solidFill>
            <a:srgbClr val="FFFFFF"/>
          </a:solidFill>
        </p:spPr>
      </p:sp>
      <p:sp>
        <p:nvSpPr>
          <p:cNvPr id="4" name="TextBox 4"/>
          <p:cNvSpPr txBox="1"/>
          <p:nvPr/>
        </p:nvSpPr>
        <p:spPr>
          <a:xfrm>
            <a:off x="1028700" y="1592589"/>
            <a:ext cx="9011601" cy="6025515"/>
          </a:xfrm>
          <a:prstGeom prst="rect">
            <a:avLst/>
          </a:prstGeom>
        </p:spPr>
        <p:txBody>
          <a:bodyPr lIns="0" tIns="0" rIns="0" bIns="0" rtlCol="0" anchor="t">
            <a:spAutoFit/>
          </a:bodyPr>
          <a:lstStyle/>
          <a:p>
            <a:pPr>
              <a:lnSpc>
                <a:spcPts val="7920"/>
              </a:lnSpc>
            </a:pPr>
            <a:r>
              <a:rPr lang="en-US" sz="7200">
                <a:solidFill>
                  <a:srgbClr val="FFFFFF"/>
                </a:solidFill>
                <a:latin typeface="Montserrat Ultra-Bold"/>
              </a:rPr>
              <a:t>1. Introduction</a:t>
            </a:r>
          </a:p>
          <a:p>
            <a:pPr>
              <a:lnSpc>
                <a:spcPts val="7920"/>
              </a:lnSpc>
            </a:pPr>
            <a:r>
              <a:rPr lang="en-US" sz="7200">
                <a:solidFill>
                  <a:srgbClr val="FFFFFF"/>
                </a:solidFill>
                <a:latin typeface="Montserrat Ultra-Bold"/>
              </a:rPr>
              <a:t>2. Data Collection</a:t>
            </a:r>
          </a:p>
          <a:p>
            <a:pPr>
              <a:lnSpc>
                <a:spcPts val="7920"/>
              </a:lnSpc>
            </a:pPr>
            <a:r>
              <a:rPr lang="en-US" sz="7200">
                <a:solidFill>
                  <a:srgbClr val="FFFFFF"/>
                </a:solidFill>
                <a:latin typeface="Montserrat Ultra-Bold"/>
              </a:rPr>
              <a:t>3. Data Cleaning</a:t>
            </a:r>
          </a:p>
          <a:p>
            <a:pPr>
              <a:lnSpc>
                <a:spcPts val="7920"/>
              </a:lnSpc>
            </a:pPr>
            <a:r>
              <a:rPr lang="en-US" sz="7200">
                <a:solidFill>
                  <a:srgbClr val="FFFFFF"/>
                </a:solidFill>
                <a:latin typeface="Montserrat Ultra-Bold"/>
              </a:rPr>
              <a:t>4. Visualizations</a:t>
            </a:r>
          </a:p>
          <a:p>
            <a:pPr>
              <a:lnSpc>
                <a:spcPts val="7920"/>
              </a:lnSpc>
            </a:pPr>
            <a:r>
              <a:rPr lang="en-US" sz="7200">
                <a:solidFill>
                  <a:srgbClr val="FFFFFF"/>
                </a:solidFill>
                <a:latin typeface="Montserrat Ultra-Bold"/>
              </a:rPr>
              <a:t>5.Methodology</a:t>
            </a:r>
          </a:p>
          <a:p>
            <a:pPr>
              <a:lnSpc>
                <a:spcPts val="7920"/>
              </a:lnSpc>
            </a:pPr>
            <a:r>
              <a:rPr lang="en-US" sz="7200">
                <a:solidFill>
                  <a:srgbClr val="FFFFFF"/>
                </a:solidFill>
                <a:latin typeface="Montserrat Ultra-Bold"/>
              </a:rPr>
              <a:t>6. Key Findings</a:t>
            </a:r>
          </a:p>
        </p:txBody>
      </p:sp>
      <p:pic>
        <p:nvPicPr>
          <p:cNvPr id="5" name="Picture 5"/>
          <p:cNvPicPr>
            <a:picLocks noChangeAspect="1"/>
          </p:cNvPicPr>
          <p:nvPr/>
        </p:nvPicPr>
        <p:blipFill>
          <a:blip r:embed="rId2">
            <a:alphaModFix amt="26000"/>
          </a:blip>
          <a:srcRect/>
          <a:stretch>
            <a:fillRect/>
          </a:stretch>
        </p:blipFill>
        <p:spPr>
          <a:xfrm>
            <a:off x="15748629" y="1028700"/>
            <a:ext cx="1445201" cy="368526"/>
          </a:xfrm>
          <a:prstGeom prst="rect">
            <a:avLst/>
          </a:prstGeom>
        </p:spPr>
      </p:pic>
      <p:sp>
        <p:nvSpPr>
          <p:cNvPr id="6" name="TextBox 6"/>
          <p:cNvSpPr txBox="1"/>
          <p:nvPr/>
        </p:nvSpPr>
        <p:spPr>
          <a:xfrm>
            <a:off x="11372646" y="3078439"/>
            <a:ext cx="6915354" cy="1493570"/>
          </a:xfrm>
          <a:prstGeom prst="rect">
            <a:avLst/>
          </a:prstGeom>
        </p:spPr>
        <p:txBody>
          <a:bodyPr lIns="0" tIns="0" rIns="0" bIns="0" rtlCol="0" anchor="t">
            <a:spAutoFit/>
          </a:bodyPr>
          <a:lstStyle/>
          <a:p>
            <a:pPr algn="ctr">
              <a:lnSpc>
                <a:spcPts val="12177"/>
              </a:lnSpc>
            </a:pPr>
            <a:r>
              <a:rPr lang="en-US" sz="8698">
                <a:solidFill>
                  <a:srgbClr val="FFFFFF"/>
                </a:solidFill>
                <a:latin typeface="Canva Sans Bold"/>
              </a:rPr>
              <a:t>Index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5142"/>
        </a:solidFill>
        <a:effectLst/>
      </p:bgPr>
    </p:bg>
    <p:spTree>
      <p:nvGrpSpPr>
        <p:cNvPr id="1" name=""/>
        <p:cNvGrpSpPr/>
        <p:nvPr/>
      </p:nvGrpSpPr>
      <p:grpSpPr>
        <a:xfrm>
          <a:off x="0" y="0"/>
          <a:ext cx="0" cy="0"/>
          <a:chOff x="0" y="0"/>
          <a:chExt cx="0" cy="0"/>
        </a:xfrm>
      </p:grpSpPr>
      <p:sp>
        <p:nvSpPr>
          <p:cNvPr id="2" name="TextBox 2"/>
          <p:cNvSpPr txBox="1"/>
          <p:nvPr/>
        </p:nvSpPr>
        <p:spPr>
          <a:xfrm>
            <a:off x="1028700" y="537527"/>
            <a:ext cx="9525" cy="887095"/>
          </a:xfrm>
          <a:prstGeom prst="rect">
            <a:avLst/>
          </a:prstGeom>
        </p:spPr>
        <p:txBody>
          <a:bodyPr lIns="0" tIns="0" rIns="0" bIns="0" rtlCol="0" anchor="t">
            <a:spAutoFit/>
          </a:bodyPr>
          <a:lstStyle/>
          <a:p>
            <a:pPr>
              <a:lnSpc>
                <a:spcPts val="7279"/>
              </a:lnSpc>
            </a:pPr>
            <a:endParaRPr/>
          </a:p>
        </p:txBody>
      </p:sp>
      <p:sp>
        <p:nvSpPr>
          <p:cNvPr id="3" name="TextBox 3"/>
          <p:cNvSpPr txBox="1"/>
          <p:nvPr/>
        </p:nvSpPr>
        <p:spPr>
          <a:xfrm>
            <a:off x="1535609" y="1272223"/>
            <a:ext cx="8056066" cy="1368424"/>
          </a:xfrm>
          <a:prstGeom prst="rect">
            <a:avLst/>
          </a:prstGeom>
        </p:spPr>
        <p:txBody>
          <a:bodyPr wrap="square" lIns="0" tIns="0" rIns="0" bIns="0" rtlCol="0" anchor="t">
            <a:spAutoFit/>
          </a:bodyPr>
          <a:lstStyle/>
          <a:p>
            <a:pPr>
              <a:lnSpc>
                <a:spcPts val="11200"/>
              </a:lnSpc>
            </a:pPr>
            <a:r>
              <a:rPr lang="en-US" sz="8000" dirty="0">
                <a:solidFill>
                  <a:srgbClr val="000000"/>
                </a:solidFill>
                <a:latin typeface="Canva Sans Bold"/>
              </a:rPr>
              <a:t>Methodology</a:t>
            </a:r>
          </a:p>
        </p:txBody>
      </p:sp>
      <p:sp>
        <p:nvSpPr>
          <p:cNvPr id="4" name="TextBox 4"/>
          <p:cNvSpPr txBox="1"/>
          <p:nvPr/>
        </p:nvSpPr>
        <p:spPr>
          <a:xfrm>
            <a:off x="866444" y="3153752"/>
            <a:ext cx="16555113" cy="6729727"/>
          </a:xfrm>
          <a:prstGeom prst="rect">
            <a:avLst/>
          </a:prstGeom>
        </p:spPr>
        <p:txBody>
          <a:bodyPr lIns="0" tIns="0" rIns="0" bIns="0" rtlCol="0" anchor="t">
            <a:spAutoFit/>
          </a:bodyPr>
          <a:lstStyle/>
          <a:p>
            <a:pPr marL="824229" lvl="1" indent="-457200">
              <a:lnSpc>
                <a:spcPts val="4759"/>
              </a:lnSpc>
              <a:buFont typeface="Arial" panose="020B0604020202020204" pitchFamily="34" charset="0"/>
              <a:buChar char="•"/>
            </a:pPr>
            <a:r>
              <a:rPr lang="en-US" sz="3399" dirty="0">
                <a:solidFill>
                  <a:srgbClr val="000000"/>
                </a:solidFill>
                <a:latin typeface="Canva Sans"/>
              </a:rPr>
              <a:t>Dataset is CSV Format, We converted it into json Format and imported the Dataset into MySQL Workbench Editor.</a:t>
            </a:r>
          </a:p>
          <a:p>
            <a:pPr marL="824229" lvl="1" indent="-457200">
              <a:lnSpc>
                <a:spcPts val="4759"/>
              </a:lnSpc>
              <a:buFont typeface="Arial" panose="020B0604020202020204" pitchFamily="34" charset="0"/>
              <a:buChar char="•"/>
            </a:pPr>
            <a:r>
              <a:rPr lang="en-US" sz="3399" dirty="0">
                <a:solidFill>
                  <a:srgbClr val="000000"/>
                </a:solidFill>
                <a:latin typeface="Canva Sans"/>
              </a:rPr>
              <a:t>Data consists of irregularities, with the majority occurring in Director Column.</a:t>
            </a:r>
          </a:p>
          <a:p>
            <a:pPr marL="734059" lvl="1" indent="-367030">
              <a:lnSpc>
                <a:spcPts val="4759"/>
              </a:lnSpc>
              <a:buFont typeface="Arial"/>
              <a:buChar char="•"/>
            </a:pPr>
            <a:r>
              <a:rPr lang="en-US" sz="3399" dirty="0">
                <a:solidFill>
                  <a:srgbClr val="000000"/>
                </a:solidFill>
                <a:latin typeface="Canva Sans"/>
              </a:rPr>
              <a:t>Performed the Data Cleaning with SQL by using functions like JOIN, GROUP by,  and HAVING etc.</a:t>
            </a:r>
          </a:p>
          <a:p>
            <a:pPr marL="734059" lvl="1" indent="-367030">
              <a:lnSpc>
                <a:spcPts val="4759"/>
              </a:lnSpc>
              <a:buFont typeface="Arial"/>
              <a:buChar char="•"/>
            </a:pPr>
            <a:r>
              <a:rPr lang="en-US" sz="3399" dirty="0">
                <a:solidFill>
                  <a:srgbClr val="000000"/>
                </a:solidFill>
                <a:latin typeface="Canva Sans"/>
              </a:rPr>
              <a:t>Removed all the Null Values by populating the Rows, deleting the unneeded  columns and we also Split the Columns for convenience in Data Analysis.</a:t>
            </a:r>
          </a:p>
          <a:p>
            <a:pPr marL="734059" lvl="1" indent="-367030">
              <a:lnSpc>
                <a:spcPts val="4759"/>
              </a:lnSpc>
              <a:buFont typeface="Arial"/>
              <a:buChar char="•"/>
            </a:pPr>
            <a:r>
              <a:rPr lang="en-US" sz="3399" dirty="0">
                <a:solidFill>
                  <a:srgbClr val="000000"/>
                </a:solidFill>
                <a:latin typeface="Canva Sans"/>
              </a:rPr>
              <a:t>The cleaned was then extracted into Tableau and Implemented the Visualizations for Data Analysis and used Charts like Pie Cart, Map, Line Graph, and Bar Graph.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514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397310" y="3357471"/>
            <a:ext cx="1861990" cy="2027307"/>
          </a:xfrm>
          <a:prstGeom prst="rect">
            <a:avLst/>
          </a:prstGeom>
        </p:spPr>
      </p:pic>
      <p:sp>
        <p:nvSpPr>
          <p:cNvPr id="3" name="AutoShape 3"/>
          <p:cNvSpPr/>
          <p:nvPr/>
        </p:nvSpPr>
        <p:spPr>
          <a:xfrm>
            <a:off x="-2266076" y="9244012"/>
            <a:ext cx="15829676" cy="28575"/>
          </a:xfrm>
          <a:prstGeom prst="rect">
            <a:avLst/>
          </a:prstGeom>
          <a:solidFill>
            <a:srgbClr val="292929"/>
          </a:solidFill>
        </p:spPr>
      </p:sp>
      <p:sp>
        <p:nvSpPr>
          <p:cNvPr id="4" name="TextBox 4"/>
          <p:cNvSpPr txBox="1"/>
          <p:nvPr/>
        </p:nvSpPr>
        <p:spPr>
          <a:xfrm>
            <a:off x="1010722" y="966010"/>
            <a:ext cx="15076659" cy="963522"/>
          </a:xfrm>
          <a:prstGeom prst="rect">
            <a:avLst/>
          </a:prstGeom>
        </p:spPr>
        <p:txBody>
          <a:bodyPr lIns="0" tIns="0" rIns="0" bIns="0" rtlCol="0" anchor="t">
            <a:spAutoFit/>
          </a:bodyPr>
          <a:lstStyle/>
          <a:p>
            <a:pPr>
              <a:lnSpc>
                <a:spcPts val="7401"/>
              </a:lnSpc>
            </a:pPr>
            <a:r>
              <a:rPr lang="en-US" sz="6728" dirty="0">
                <a:solidFill>
                  <a:srgbClr val="292929"/>
                </a:solidFill>
                <a:latin typeface="Montserrat Ultra-Bold"/>
              </a:rPr>
              <a:t>Key Findings/</a:t>
            </a:r>
            <a:r>
              <a:rPr lang="en-US" sz="6728" dirty="0" err="1">
                <a:solidFill>
                  <a:srgbClr val="292929"/>
                </a:solidFill>
                <a:latin typeface="Montserrat Ultra-Bold"/>
              </a:rPr>
              <a:t>Recommedations</a:t>
            </a:r>
            <a:endParaRPr lang="en-US" sz="6728" dirty="0">
              <a:solidFill>
                <a:srgbClr val="292929"/>
              </a:solidFill>
              <a:latin typeface="Montserrat Ultra-Bold"/>
            </a:endParaRPr>
          </a:p>
        </p:txBody>
      </p:sp>
      <p:sp>
        <p:nvSpPr>
          <p:cNvPr id="5" name="TextBox 5"/>
          <p:cNvSpPr txBox="1"/>
          <p:nvPr/>
        </p:nvSpPr>
        <p:spPr>
          <a:xfrm>
            <a:off x="2317275" y="3126282"/>
            <a:ext cx="12463554" cy="752476"/>
          </a:xfrm>
          <a:prstGeom prst="rect">
            <a:avLst/>
          </a:prstGeom>
        </p:spPr>
        <p:txBody>
          <a:bodyPr lIns="0" tIns="0" rIns="0" bIns="0" rtlCol="0" anchor="t">
            <a:spAutoFit/>
          </a:bodyPr>
          <a:lstStyle/>
          <a:p>
            <a:pPr>
              <a:lnSpc>
                <a:spcPts val="6299"/>
              </a:lnSpc>
              <a:spcBef>
                <a:spcPct val="0"/>
              </a:spcBef>
            </a:pPr>
            <a:r>
              <a:rPr lang="en-US" sz="4499">
                <a:solidFill>
                  <a:srgbClr val="292929"/>
                </a:solidFill>
                <a:latin typeface="Montserrat Bold"/>
              </a:rPr>
              <a:t>Content Strategy Refinement</a:t>
            </a:r>
          </a:p>
        </p:txBody>
      </p:sp>
      <p:sp>
        <p:nvSpPr>
          <p:cNvPr id="6" name="Freeform 6"/>
          <p:cNvSpPr/>
          <p:nvPr/>
        </p:nvSpPr>
        <p:spPr>
          <a:xfrm>
            <a:off x="1028700" y="2844658"/>
            <a:ext cx="595950" cy="595950"/>
          </a:xfrm>
          <a:custGeom>
            <a:avLst/>
            <a:gdLst/>
            <a:ahLst/>
            <a:cxnLst/>
            <a:rect l="l" t="t" r="r" b="b"/>
            <a:pathLst>
              <a:path w="595950" h="595950">
                <a:moveTo>
                  <a:pt x="0" y="0"/>
                </a:moveTo>
                <a:lnTo>
                  <a:pt x="595950" y="0"/>
                </a:lnTo>
                <a:lnTo>
                  <a:pt x="595950" y="595949"/>
                </a:lnTo>
                <a:lnTo>
                  <a:pt x="0" y="5959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317275" y="6713873"/>
            <a:ext cx="8555862" cy="752476"/>
          </a:xfrm>
          <a:prstGeom prst="rect">
            <a:avLst/>
          </a:prstGeom>
        </p:spPr>
        <p:txBody>
          <a:bodyPr lIns="0" tIns="0" rIns="0" bIns="0" rtlCol="0" anchor="t">
            <a:spAutoFit/>
          </a:bodyPr>
          <a:lstStyle/>
          <a:p>
            <a:pPr>
              <a:lnSpc>
                <a:spcPts val="6299"/>
              </a:lnSpc>
              <a:spcBef>
                <a:spcPct val="0"/>
              </a:spcBef>
            </a:pPr>
            <a:r>
              <a:rPr lang="en-US" sz="4499">
                <a:solidFill>
                  <a:srgbClr val="292929"/>
                </a:solidFill>
                <a:latin typeface="Montserrat Bold"/>
              </a:rPr>
              <a:t>Demographic Targeting</a:t>
            </a:r>
          </a:p>
        </p:txBody>
      </p:sp>
      <p:sp>
        <p:nvSpPr>
          <p:cNvPr id="8" name="TextBox 8"/>
          <p:cNvSpPr txBox="1"/>
          <p:nvPr/>
        </p:nvSpPr>
        <p:spPr>
          <a:xfrm>
            <a:off x="2388785" y="4524790"/>
            <a:ext cx="6519954" cy="1543051"/>
          </a:xfrm>
          <a:prstGeom prst="rect">
            <a:avLst/>
          </a:prstGeom>
        </p:spPr>
        <p:txBody>
          <a:bodyPr lIns="0" tIns="0" rIns="0" bIns="0" rtlCol="0" anchor="t">
            <a:spAutoFit/>
          </a:bodyPr>
          <a:lstStyle/>
          <a:p>
            <a:pPr>
              <a:lnSpc>
                <a:spcPts val="6299"/>
              </a:lnSpc>
              <a:spcBef>
                <a:spcPct val="0"/>
              </a:spcBef>
            </a:pPr>
            <a:r>
              <a:rPr lang="en-US" sz="4499">
                <a:solidFill>
                  <a:srgbClr val="292929"/>
                </a:solidFill>
                <a:latin typeface="Montserrat Bold"/>
              </a:rPr>
              <a:t>Localized Content Strategies</a:t>
            </a:r>
          </a:p>
        </p:txBody>
      </p:sp>
      <p:sp>
        <p:nvSpPr>
          <p:cNvPr id="9" name="Freeform 9"/>
          <p:cNvSpPr/>
          <p:nvPr/>
        </p:nvSpPr>
        <p:spPr>
          <a:xfrm>
            <a:off x="1028700" y="4788828"/>
            <a:ext cx="595950" cy="595950"/>
          </a:xfrm>
          <a:custGeom>
            <a:avLst/>
            <a:gdLst/>
            <a:ahLst/>
            <a:cxnLst/>
            <a:rect l="l" t="t" r="r" b="b"/>
            <a:pathLst>
              <a:path w="595950" h="595950">
                <a:moveTo>
                  <a:pt x="0" y="0"/>
                </a:moveTo>
                <a:lnTo>
                  <a:pt x="595950" y="0"/>
                </a:lnTo>
                <a:lnTo>
                  <a:pt x="595950" y="595950"/>
                </a:lnTo>
                <a:lnTo>
                  <a:pt x="0" y="595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28700" y="6976243"/>
            <a:ext cx="595950" cy="595950"/>
          </a:xfrm>
          <a:custGeom>
            <a:avLst/>
            <a:gdLst/>
            <a:ahLst/>
            <a:cxnLst/>
            <a:rect l="l" t="t" r="r" b="b"/>
            <a:pathLst>
              <a:path w="595950" h="595950">
                <a:moveTo>
                  <a:pt x="0" y="0"/>
                </a:moveTo>
                <a:lnTo>
                  <a:pt x="595950" y="0"/>
                </a:lnTo>
                <a:lnTo>
                  <a:pt x="595950" y="595950"/>
                </a:lnTo>
                <a:lnTo>
                  <a:pt x="0" y="595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742076" y="9369401"/>
            <a:ext cx="15829676" cy="28575"/>
          </a:xfrm>
          <a:prstGeom prst="rect">
            <a:avLst/>
          </a:prstGeom>
          <a:solidFill>
            <a:srgbClr val="292929"/>
          </a:solid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2210643" y="2268614"/>
            <a:ext cx="13884324" cy="2882899"/>
          </a:xfrm>
          <a:prstGeom prst="rect">
            <a:avLst/>
          </a:prstGeom>
        </p:spPr>
        <p:txBody>
          <a:bodyPr lIns="0" tIns="0" rIns="0" bIns="0" rtlCol="0" anchor="t">
            <a:spAutoFit/>
          </a:bodyPr>
          <a:lstStyle/>
          <a:p>
            <a:pPr algn="ctr">
              <a:lnSpc>
                <a:spcPts val="11274"/>
              </a:lnSpc>
            </a:pPr>
            <a:r>
              <a:rPr lang="en-US" sz="10249" dirty="0">
                <a:solidFill>
                  <a:srgbClr val="E65142"/>
                </a:solidFill>
                <a:latin typeface="Montserrat Ultra-Bold"/>
              </a:rPr>
              <a:t>Thank You</a:t>
            </a:r>
          </a:p>
          <a:p>
            <a:pPr algn="ctr">
              <a:lnSpc>
                <a:spcPts val="11274"/>
              </a:lnSpc>
            </a:pPr>
            <a:r>
              <a:rPr lang="en-US" sz="10249" dirty="0">
                <a:solidFill>
                  <a:srgbClr val="E65142"/>
                </a:solidFill>
                <a:latin typeface="Montserrat Ultra-Bold"/>
              </a:rPr>
              <a:t>For your Attention</a:t>
            </a:r>
          </a:p>
        </p:txBody>
      </p:sp>
      <p:sp>
        <p:nvSpPr>
          <p:cNvPr id="3" name="AutoShape 3"/>
          <p:cNvSpPr/>
          <p:nvPr/>
        </p:nvSpPr>
        <p:spPr>
          <a:xfrm>
            <a:off x="-742076" y="9244012"/>
            <a:ext cx="15829676" cy="28575"/>
          </a:xfrm>
          <a:prstGeom prst="rect">
            <a:avLst/>
          </a:prstGeom>
          <a:solidFill>
            <a:srgbClr val="FFFFFF"/>
          </a:solidFill>
        </p:spPr>
      </p:sp>
      <p:pic>
        <p:nvPicPr>
          <p:cNvPr id="4" name="Picture 4"/>
          <p:cNvPicPr>
            <a:picLocks noChangeAspect="1"/>
          </p:cNvPicPr>
          <p:nvPr/>
        </p:nvPicPr>
        <p:blipFill>
          <a:blip r:embed="rId2"/>
          <a:srcRect/>
          <a:stretch>
            <a:fillRect/>
          </a:stretch>
        </p:blipFill>
        <p:spPr>
          <a:xfrm>
            <a:off x="32640" y="6861254"/>
            <a:ext cx="4356006" cy="24175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2078421"/>
            <a:ext cx="14523730" cy="8289692"/>
          </a:xfrm>
          <a:prstGeom prst="rect">
            <a:avLst/>
          </a:prstGeom>
        </p:spPr>
        <p:txBody>
          <a:bodyPr lIns="0" tIns="0" rIns="0" bIns="0" rtlCol="0" anchor="t">
            <a:spAutoFit/>
          </a:bodyPr>
          <a:lstStyle/>
          <a:p>
            <a:pPr marL="756642" lvl="1" indent="-378321">
              <a:lnSpc>
                <a:spcPts val="6308"/>
              </a:lnSpc>
              <a:buFont typeface="Arial"/>
              <a:buChar char="•"/>
            </a:pPr>
            <a:r>
              <a:rPr lang="en-US" sz="3504" dirty="0">
                <a:solidFill>
                  <a:srgbClr val="FFFFFF"/>
                </a:solidFill>
                <a:latin typeface="Montserrat"/>
              </a:rPr>
              <a:t>Netflix is a popular streaming service that offers a vast catalog of movies, TV shows, and original contents.</a:t>
            </a:r>
          </a:p>
          <a:p>
            <a:pPr marL="756642" lvl="1" indent="-378321">
              <a:lnSpc>
                <a:spcPts val="6308"/>
              </a:lnSpc>
              <a:buFont typeface="Arial"/>
              <a:buChar char="•"/>
            </a:pPr>
            <a:r>
              <a:rPr lang="en-US" sz="3504" dirty="0">
                <a:solidFill>
                  <a:srgbClr val="FFFFFF"/>
                </a:solidFill>
                <a:latin typeface="Montserrat"/>
              </a:rPr>
              <a:t>This Dataset consist of contents added to Netflix from 2008 to 2021. </a:t>
            </a:r>
          </a:p>
          <a:p>
            <a:pPr marL="756642" lvl="1" indent="-378321">
              <a:lnSpc>
                <a:spcPts val="6308"/>
              </a:lnSpc>
              <a:buFont typeface="Arial"/>
              <a:buChar char="•"/>
            </a:pPr>
            <a:r>
              <a:rPr lang="en-US" sz="3504" dirty="0">
                <a:solidFill>
                  <a:srgbClr val="FFFFFF"/>
                </a:solidFill>
                <a:latin typeface="Montserrat"/>
              </a:rPr>
              <a:t>Includes columns like movie/TV show titles, release year, category, directors, cast, country, and ratings</a:t>
            </a:r>
          </a:p>
          <a:p>
            <a:pPr marL="756642" lvl="1" indent="-378321">
              <a:lnSpc>
                <a:spcPts val="6308"/>
              </a:lnSpc>
              <a:buFont typeface="Arial"/>
              <a:buChar char="•"/>
            </a:pPr>
            <a:r>
              <a:rPr lang="en-US" sz="3504" dirty="0">
                <a:solidFill>
                  <a:srgbClr val="FFFFFF"/>
                </a:solidFill>
                <a:latin typeface="Montserrat"/>
              </a:rPr>
              <a:t>Dataset link : https://www.kaggle.com/datasets/shivamb/netflix-shows</a:t>
            </a:r>
          </a:p>
          <a:p>
            <a:pPr>
              <a:lnSpc>
                <a:spcPts val="4906"/>
              </a:lnSpc>
            </a:pPr>
            <a:endParaRPr lang="en-US" sz="3504" dirty="0">
              <a:solidFill>
                <a:srgbClr val="FFFFFF"/>
              </a:solidFill>
              <a:latin typeface="Montserrat"/>
            </a:endParaRPr>
          </a:p>
          <a:p>
            <a:pPr>
              <a:lnSpc>
                <a:spcPts val="4906"/>
              </a:lnSpc>
            </a:pPr>
            <a:endParaRPr lang="en-US" sz="3504" dirty="0">
              <a:solidFill>
                <a:srgbClr val="FFFFFF"/>
              </a:solidFill>
              <a:latin typeface="Montserrat"/>
            </a:endParaRPr>
          </a:p>
          <a:p>
            <a:pPr>
              <a:lnSpc>
                <a:spcPts val="4906"/>
              </a:lnSpc>
              <a:spcBef>
                <a:spcPct val="0"/>
              </a:spcBef>
            </a:pPr>
            <a:endParaRPr lang="en-US" sz="3504" dirty="0">
              <a:solidFill>
                <a:srgbClr val="FFFFFF"/>
              </a:solidFill>
              <a:latin typeface="Montserrat"/>
            </a:endParaRPr>
          </a:p>
        </p:txBody>
      </p:sp>
      <p:sp>
        <p:nvSpPr>
          <p:cNvPr id="3" name="AutoShape 3"/>
          <p:cNvSpPr/>
          <p:nvPr/>
        </p:nvSpPr>
        <p:spPr>
          <a:xfrm>
            <a:off x="-742076" y="9244012"/>
            <a:ext cx="15829676" cy="28575"/>
          </a:xfrm>
          <a:prstGeom prst="rect">
            <a:avLst/>
          </a:prstGeom>
          <a:solidFill>
            <a:srgbClr val="FFFFFF"/>
          </a:solidFill>
        </p:spPr>
      </p:sp>
      <p:pic>
        <p:nvPicPr>
          <p:cNvPr id="4" name="Picture 4"/>
          <p:cNvPicPr>
            <a:picLocks noChangeAspect="1"/>
          </p:cNvPicPr>
          <p:nvPr/>
        </p:nvPicPr>
        <p:blipFill>
          <a:blip r:embed="rId2">
            <a:alphaModFix amt="26000"/>
          </a:blip>
          <a:srcRect/>
          <a:stretch>
            <a:fillRect/>
          </a:stretch>
        </p:blipFill>
        <p:spPr>
          <a:xfrm rot="-5400000">
            <a:off x="16347452" y="1569996"/>
            <a:ext cx="1453144" cy="370552"/>
          </a:xfrm>
          <a:prstGeom prst="rect">
            <a:avLst/>
          </a:prstGeom>
        </p:spPr>
      </p:pic>
      <p:sp>
        <p:nvSpPr>
          <p:cNvPr id="5" name="TextBox 5"/>
          <p:cNvSpPr txBox="1"/>
          <p:nvPr/>
        </p:nvSpPr>
        <p:spPr>
          <a:xfrm>
            <a:off x="1924695" y="598901"/>
            <a:ext cx="9439553" cy="1342099"/>
          </a:xfrm>
          <a:prstGeom prst="rect">
            <a:avLst/>
          </a:prstGeom>
        </p:spPr>
        <p:txBody>
          <a:bodyPr wrap="square" lIns="0" tIns="0" rIns="0" bIns="0" rtlCol="0" anchor="t">
            <a:spAutoFit/>
          </a:bodyPr>
          <a:lstStyle/>
          <a:p>
            <a:pPr>
              <a:lnSpc>
                <a:spcPts val="11200"/>
              </a:lnSpc>
            </a:pPr>
            <a:r>
              <a:rPr lang="en-US" sz="8000" dirty="0">
                <a:solidFill>
                  <a:srgbClr val="E65142"/>
                </a:solidFill>
                <a:latin typeface="Canva Sans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4792" y="9429288"/>
            <a:ext cx="15829676" cy="28575"/>
          </a:xfrm>
          <a:prstGeom prst="rect">
            <a:avLst/>
          </a:prstGeom>
          <a:solidFill>
            <a:srgbClr val="292929"/>
          </a:solidFill>
        </p:spPr>
      </p:sp>
      <p:pic>
        <p:nvPicPr>
          <p:cNvPr id="3" name="Picture 3"/>
          <p:cNvPicPr>
            <a:picLocks noChangeAspect="1"/>
          </p:cNvPicPr>
          <p:nvPr/>
        </p:nvPicPr>
        <p:blipFill>
          <a:blip r:embed="rId2"/>
          <a:srcRect/>
          <a:stretch>
            <a:fillRect/>
          </a:stretch>
        </p:blipFill>
        <p:spPr>
          <a:xfrm>
            <a:off x="15806156" y="9244012"/>
            <a:ext cx="1453144" cy="370552"/>
          </a:xfrm>
          <a:prstGeom prst="rect">
            <a:avLst/>
          </a:prstGeom>
        </p:spPr>
      </p:pic>
      <p:sp>
        <p:nvSpPr>
          <p:cNvPr id="4" name="TextBox 4"/>
          <p:cNvSpPr txBox="1"/>
          <p:nvPr/>
        </p:nvSpPr>
        <p:spPr>
          <a:xfrm>
            <a:off x="1028700" y="995165"/>
            <a:ext cx="13367501" cy="1137403"/>
          </a:xfrm>
          <a:prstGeom prst="rect">
            <a:avLst/>
          </a:prstGeom>
        </p:spPr>
        <p:txBody>
          <a:bodyPr lIns="0" tIns="0" rIns="0" bIns="0" rtlCol="0" anchor="t">
            <a:spAutoFit/>
          </a:bodyPr>
          <a:lstStyle/>
          <a:p>
            <a:pPr>
              <a:lnSpc>
                <a:spcPts val="8800"/>
              </a:lnSpc>
            </a:pPr>
            <a:r>
              <a:rPr lang="en-US" sz="8000" dirty="0">
                <a:solidFill>
                  <a:srgbClr val="E65142"/>
                </a:solidFill>
                <a:latin typeface="Montserrat Ultra-Bold"/>
              </a:rPr>
              <a:t>Data Collection</a:t>
            </a:r>
          </a:p>
        </p:txBody>
      </p:sp>
      <p:sp>
        <p:nvSpPr>
          <p:cNvPr id="5" name="TextBox 5"/>
          <p:cNvSpPr txBox="1"/>
          <p:nvPr/>
        </p:nvSpPr>
        <p:spPr>
          <a:xfrm>
            <a:off x="1028700" y="2932391"/>
            <a:ext cx="15354300" cy="5272597"/>
          </a:xfrm>
          <a:prstGeom prst="rect">
            <a:avLst/>
          </a:prstGeom>
        </p:spPr>
        <p:txBody>
          <a:bodyPr wrap="square" lIns="0" tIns="0" rIns="0" bIns="0" rtlCol="0" anchor="t">
            <a:spAutoFit/>
          </a:bodyPr>
          <a:lstStyle/>
          <a:p>
            <a:pPr>
              <a:lnSpc>
                <a:spcPts val="7000"/>
              </a:lnSpc>
            </a:pPr>
            <a:r>
              <a:rPr lang="en-US" sz="3500" u="none" strike="noStrike" dirty="0">
                <a:solidFill>
                  <a:srgbClr val="000000"/>
                </a:solidFill>
                <a:latin typeface="Montserrat"/>
              </a:rPr>
              <a:t>This Dataset is collected from Kaggle</a:t>
            </a:r>
          </a:p>
          <a:p>
            <a:pPr>
              <a:lnSpc>
                <a:spcPts val="7000"/>
              </a:lnSpc>
            </a:pPr>
            <a:r>
              <a:rPr lang="en-US" sz="3500" u="none" strike="noStrike" dirty="0">
                <a:solidFill>
                  <a:srgbClr val="000000"/>
                </a:solidFill>
                <a:latin typeface="Montserrat"/>
              </a:rPr>
              <a:t>Reasons to choose this Dataset:</a:t>
            </a:r>
          </a:p>
          <a:p>
            <a:pPr marL="755651" lvl="1" indent="-377825">
              <a:lnSpc>
                <a:spcPts val="7000"/>
              </a:lnSpc>
              <a:buFont typeface="Arial"/>
              <a:buChar char="•"/>
            </a:pPr>
            <a:r>
              <a:rPr lang="en-US" sz="3500" u="none" strike="noStrike" dirty="0">
                <a:solidFill>
                  <a:srgbClr val="000000"/>
                </a:solidFill>
                <a:latin typeface="Montserrat"/>
              </a:rPr>
              <a:t>Contains Diverse Fields.</a:t>
            </a:r>
          </a:p>
          <a:p>
            <a:pPr marL="755651" lvl="1" indent="-377825">
              <a:lnSpc>
                <a:spcPts val="7000"/>
              </a:lnSpc>
              <a:buFont typeface="Arial"/>
              <a:buChar char="•"/>
            </a:pPr>
            <a:r>
              <a:rPr lang="en-US" sz="3500" u="none" strike="noStrike" dirty="0">
                <a:solidFill>
                  <a:srgbClr val="000000"/>
                </a:solidFill>
                <a:latin typeface="Montserrat"/>
              </a:rPr>
              <a:t>To analyze Content Trends and Netflix Strategy Evolution.</a:t>
            </a:r>
          </a:p>
          <a:p>
            <a:pPr marL="755651" lvl="1" indent="-377825">
              <a:lnSpc>
                <a:spcPts val="7000"/>
              </a:lnSpc>
              <a:buFont typeface="Arial"/>
              <a:buChar char="•"/>
            </a:pPr>
            <a:r>
              <a:rPr lang="en-US" sz="3500" u="none" strike="noStrike" dirty="0">
                <a:solidFill>
                  <a:srgbClr val="000000"/>
                </a:solidFill>
                <a:latin typeface="Montserrat"/>
              </a:rPr>
              <a:t> Enhancing Skills Through Data Cleaning, Exploration, and Visualization.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1402195" y="3894218"/>
            <a:ext cx="5857105" cy="2239882"/>
          </a:xfrm>
          <a:prstGeom prst="rect">
            <a:avLst/>
          </a:prstGeom>
        </p:spPr>
        <p:txBody>
          <a:bodyPr lIns="0" tIns="0" rIns="0" bIns="0" rtlCol="0" anchor="t">
            <a:spAutoFit/>
          </a:bodyPr>
          <a:lstStyle/>
          <a:p>
            <a:pPr>
              <a:lnSpc>
                <a:spcPts val="8799"/>
              </a:lnSpc>
            </a:pPr>
            <a:r>
              <a:rPr lang="en-US" sz="7999">
                <a:solidFill>
                  <a:srgbClr val="E65142"/>
                </a:solidFill>
                <a:latin typeface="Montserrat Ultra-Bold"/>
              </a:rPr>
              <a:t>Data Cleaning</a:t>
            </a:r>
          </a:p>
        </p:txBody>
      </p:sp>
      <p:sp>
        <p:nvSpPr>
          <p:cNvPr id="3" name="TextBox 3"/>
          <p:cNvSpPr txBox="1"/>
          <p:nvPr/>
        </p:nvSpPr>
        <p:spPr>
          <a:xfrm>
            <a:off x="1028700" y="5097039"/>
            <a:ext cx="6801572" cy="602039"/>
          </a:xfrm>
          <a:prstGeom prst="rect">
            <a:avLst/>
          </a:prstGeom>
        </p:spPr>
        <p:txBody>
          <a:bodyPr lIns="0" tIns="0" rIns="0" bIns="0" rtlCol="0" anchor="t">
            <a:spAutoFit/>
          </a:bodyPr>
          <a:lstStyle/>
          <a:p>
            <a:pPr marL="584212" lvl="1" indent="-292106">
              <a:lnSpc>
                <a:spcPts val="4953"/>
              </a:lnSpc>
              <a:buFont typeface="Arial"/>
              <a:buChar char="•"/>
            </a:pPr>
            <a:r>
              <a:rPr lang="en-US" sz="3538">
                <a:solidFill>
                  <a:srgbClr val="FFFFFF"/>
                </a:solidFill>
                <a:latin typeface="Montserrat"/>
              </a:rPr>
              <a:t>Populate Missing Rows</a:t>
            </a:r>
          </a:p>
        </p:txBody>
      </p:sp>
      <p:sp>
        <p:nvSpPr>
          <p:cNvPr id="4" name="TextBox 4"/>
          <p:cNvSpPr txBox="1"/>
          <p:nvPr/>
        </p:nvSpPr>
        <p:spPr>
          <a:xfrm>
            <a:off x="1028700" y="5851478"/>
            <a:ext cx="6801572" cy="602039"/>
          </a:xfrm>
          <a:prstGeom prst="rect">
            <a:avLst/>
          </a:prstGeom>
        </p:spPr>
        <p:txBody>
          <a:bodyPr lIns="0" tIns="0" rIns="0" bIns="0" rtlCol="0" anchor="t">
            <a:spAutoFit/>
          </a:bodyPr>
          <a:lstStyle/>
          <a:p>
            <a:pPr marL="584212" lvl="1" indent="-292106">
              <a:lnSpc>
                <a:spcPts val="4953"/>
              </a:lnSpc>
              <a:buFont typeface="Arial"/>
              <a:buChar char="•"/>
            </a:pPr>
            <a:r>
              <a:rPr lang="en-US" sz="3538" dirty="0">
                <a:solidFill>
                  <a:srgbClr val="FFFFFF"/>
                </a:solidFill>
                <a:latin typeface="Montserrat"/>
              </a:rPr>
              <a:t>Treat the Duplicates</a:t>
            </a:r>
          </a:p>
        </p:txBody>
      </p:sp>
      <p:sp>
        <p:nvSpPr>
          <p:cNvPr id="5" name="TextBox 5"/>
          <p:cNvSpPr txBox="1"/>
          <p:nvPr/>
        </p:nvSpPr>
        <p:spPr>
          <a:xfrm>
            <a:off x="1028700" y="7360356"/>
            <a:ext cx="6801572" cy="602039"/>
          </a:xfrm>
          <a:prstGeom prst="rect">
            <a:avLst/>
          </a:prstGeom>
        </p:spPr>
        <p:txBody>
          <a:bodyPr lIns="0" tIns="0" rIns="0" bIns="0" rtlCol="0" anchor="t">
            <a:spAutoFit/>
          </a:bodyPr>
          <a:lstStyle/>
          <a:p>
            <a:pPr marL="584212" lvl="1" indent="-292106">
              <a:lnSpc>
                <a:spcPts val="4953"/>
              </a:lnSpc>
              <a:buFont typeface="Arial"/>
              <a:buChar char="•"/>
            </a:pPr>
            <a:r>
              <a:rPr lang="en-US" sz="3538">
                <a:solidFill>
                  <a:srgbClr val="FFFFFF"/>
                </a:solidFill>
                <a:latin typeface="Montserrat"/>
              </a:rPr>
              <a:t>Split Columns</a:t>
            </a:r>
          </a:p>
        </p:txBody>
      </p:sp>
      <p:sp>
        <p:nvSpPr>
          <p:cNvPr id="6" name="AutoShape 6"/>
          <p:cNvSpPr/>
          <p:nvPr/>
        </p:nvSpPr>
        <p:spPr>
          <a:xfrm>
            <a:off x="-742076" y="9244012"/>
            <a:ext cx="15829676" cy="28575"/>
          </a:xfrm>
          <a:prstGeom prst="rect">
            <a:avLst/>
          </a:prstGeom>
          <a:solidFill>
            <a:srgbClr val="FFFFFF"/>
          </a:solidFill>
        </p:spPr>
      </p:sp>
      <p:pic>
        <p:nvPicPr>
          <p:cNvPr id="7" name="Picture 7"/>
          <p:cNvPicPr>
            <a:picLocks noChangeAspect="1"/>
          </p:cNvPicPr>
          <p:nvPr/>
        </p:nvPicPr>
        <p:blipFill>
          <a:blip r:embed="rId2"/>
          <a:srcRect/>
          <a:stretch>
            <a:fillRect/>
          </a:stretch>
        </p:blipFill>
        <p:spPr>
          <a:xfrm>
            <a:off x="6965997" y="9216544"/>
            <a:ext cx="4356006" cy="2417583"/>
          </a:xfrm>
          <a:prstGeom prst="rect">
            <a:avLst/>
          </a:prstGeom>
        </p:spPr>
      </p:pic>
      <p:sp>
        <p:nvSpPr>
          <p:cNvPr id="8" name="TextBox 8"/>
          <p:cNvSpPr txBox="1"/>
          <p:nvPr/>
        </p:nvSpPr>
        <p:spPr>
          <a:xfrm>
            <a:off x="1028700" y="4342600"/>
            <a:ext cx="6801572" cy="602039"/>
          </a:xfrm>
          <a:prstGeom prst="rect">
            <a:avLst/>
          </a:prstGeom>
        </p:spPr>
        <p:txBody>
          <a:bodyPr lIns="0" tIns="0" rIns="0" bIns="0" rtlCol="0" anchor="t">
            <a:spAutoFit/>
          </a:bodyPr>
          <a:lstStyle/>
          <a:p>
            <a:pPr marL="584212" lvl="1" indent="-292106">
              <a:lnSpc>
                <a:spcPts val="4953"/>
              </a:lnSpc>
              <a:buFont typeface="Arial"/>
              <a:buChar char="•"/>
            </a:pPr>
            <a:r>
              <a:rPr lang="en-US" sz="3538">
                <a:solidFill>
                  <a:srgbClr val="FFFFFF"/>
                </a:solidFill>
                <a:latin typeface="Montserrat"/>
              </a:rPr>
              <a:t>Treat the Nulls</a:t>
            </a:r>
          </a:p>
        </p:txBody>
      </p:sp>
      <p:sp>
        <p:nvSpPr>
          <p:cNvPr id="9" name="TextBox 9"/>
          <p:cNvSpPr txBox="1"/>
          <p:nvPr/>
        </p:nvSpPr>
        <p:spPr>
          <a:xfrm>
            <a:off x="1028700" y="6605917"/>
            <a:ext cx="6801572" cy="602039"/>
          </a:xfrm>
          <a:prstGeom prst="rect">
            <a:avLst/>
          </a:prstGeom>
        </p:spPr>
        <p:txBody>
          <a:bodyPr lIns="0" tIns="0" rIns="0" bIns="0" rtlCol="0" anchor="t">
            <a:spAutoFit/>
          </a:bodyPr>
          <a:lstStyle/>
          <a:p>
            <a:pPr marL="584212" lvl="1" indent="-292106">
              <a:lnSpc>
                <a:spcPts val="4953"/>
              </a:lnSpc>
              <a:buFont typeface="Arial"/>
              <a:buChar char="•"/>
            </a:pPr>
            <a:r>
              <a:rPr lang="en-US" sz="3538">
                <a:solidFill>
                  <a:srgbClr val="FFFFFF"/>
                </a:solidFill>
                <a:latin typeface="Montserrat"/>
              </a:rPr>
              <a:t>Drop unneeded columns</a:t>
            </a:r>
          </a:p>
        </p:txBody>
      </p:sp>
      <p:sp>
        <p:nvSpPr>
          <p:cNvPr id="10" name="TextBox 10"/>
          <p:cNvSpPr txBox="1"/>
          <p:nvPr/>
        </p:nvSpPr>
        <p:spPr>
          <a:xfrm>
            <a:off x="1028700" y="1916900"/>
            <a:ext cx="8518717" cy="1206500"/>
          </a:xfrm>
          <a:prstGeom prst="rect">
            <a:avLst/>
          </a:prstGeom>
        </p:spPr>
        <p:txBody>
          <a:bodyPr lIns="0" tIns="0" rIns="0" bIns="0" rtlCol="0" anchor="t">
            <a:spAutoFit/>
          </a:bodyPr>
          <a:lstStyle/>
          <a:p>
            <a:pPr>
              <a:lnSpc>
                <a:spcPts val="4899"/>
              </a:lnSpc>
            </a:pPr>
            <a:r>
              <a:rPr lang="en-US" sz="3499">
                <a:solidFill>
                  <a:srgbClr val="FFFFFF"/>
                </a:solidFill>
                <a:latin typeface="Canva Sans"/>
              </a:rPr>
              <a:t>For Data Cleaning we have used </a:t>
            </a:r>
          </a:p>
          <a:p>
            <a:pPr>
              <a:lnSpc>
                <a:spcPts val="4899"/>
              </a:lnSpc>
            </a:pPr>
            <a:r>
              <a:rPr lang="en-US" sz="3499">
                <a:solidFill>
                  <a:srgbClr val="FFFFFF"/>
                </a:solidFill>
                <a:latin typeface="Canva Sans"/>
              </a:rPr>
              <a:t>the below Methods: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217332" y="2496768"/>
            <a:ext cx="9669358" cy="6379736"/>
          </a:xfrm>
          <a:custGeom>
            <a:avLst/>
            <a:gdLst/>
            <a:ahLst/>
            <a:cxnLst/>
            <a:rect l="l" t="t" r="r" b="b"/>
            <a:pathLst>
              <a:path w="9669358" h="6379736">
                <a:moveTo>
                  <a:pt x="0" y="0"/>
                </a:moveTo>
                <a:lnTo>
                  <a:pt x="9669358" y="0"/>
                </a:lnTo>
                <a:lnTo>
                  <a:pt x="9669358" y="6379736"/>
                </a:lnTo>
                <a:lnTo>
                  <a:pt x="0" y="6379736"/>
                </a:lnTo>
                <a:lnTo>
                  <a:pt x="0" y="0"/>
                </a:lnTo>
                <a:close/>
              </a:path>
            </a:pathLst>
          </a:custGeom>
          <a:blipFill>
            <a:blip r:embed="rId2"/>
            <a:stretch>
              <a:fillRect l="-1366" t="-4850" r="-16759"/>
            </a:stretch>
          </a:blipFill>
          <a:ln w="38100" cap="sq">
            <a:solidFill>
              <a:srgbClr val="000000"/>
            </a:solidFill>
            <a:prstDash val="solid"/>
            <a:miter/>
          </a:ln>
        </p:spPr>
      </p:sp>
      <p:sp>
        <p:nvSpPr>
          <p:cNvPr id="3" name="TextBox 3"/>
          <p:cNvSpPr txBox="1"/>
          <p:nvPr/>
        </p:nvSpPr>
        <p:spPr>
          <a:xfrm>
            <a:off x="10172700" y="2874283"/>
            <a:ext cx="8115300" cy="4921250"/>
          </a:xfrm>
          <a:prstGeom prst="rect">
            <a:avLst/>
          </a:prstGeom>
        </p:spPr>
        <p:txBody>
          <a:bodyPr lIns="0" tIns="0" rIns="0" bIns="0" rtlCol="0" anchor="t">
            <a:spAutoFit/>
          </a:bodyPr>
          <a:lstStyle/>
          <a:p>
            <a:pPr algn="ctr">
              <a:lnSpc>
                <a:spcPts val="4899"/>
              </a:lnSpc>
            </a:pPr>
            <a:r>
              <a:rPr lang="en-US" sz="3499" dirty="0">
                <a:solidFill>
                  <a:srgbClr val="FFFFFF"/>
                </a:solidFill>
                <a:latin typeface="Canva Sans"/>
              </a:rPr>
              <a:t>We can see that there are NULLS. </a:t>
            </a:r>
          </a:p>
          <a:p>
            <a:pPr algn="ctr">
              <a:lnSpc>
                <a:spcPts val="4899"/>
              </a:lnSpc>
            </a:pPr>
            <a:r>
              <a:rPr lang="en-US" sz="3499" dirty="0" err="1">
                <a:solidFill>
                  <a:srgbClr val="FFFFFF"/>
                </a:solidFill>
                <a:latin typeface="Canva Sans"/>
              </a:rPr>
              <a:t>director_nulls</a:t>
            </a:r>
            <a:r>
              <a:rPr lang="en-US" sz="3499" dirty="0">
                <a:solidFill>
                  <a:srgbClr val="FFFFFF"/>
                </a:solidFill>
                <a:latin typeface="Canva Sans"/>
              </a:rPr>
              <a:t> = 2634</a:t>
            </a:r>
          </a:p>
          <a:p>
            <a:pPr algn="ctr">
              <a:lnSpc>
                <a:spcPts val="4899"/>
              </a:lnSpc>
            </a:pPr>
            <a:r>
              <a:rPr lang="en-US" sz="3499" dirty="0" err="1">
                <a:solidFill>
                  <a:srgbClr val="FFFFFF"/>
                </a:solidFill>
                <a:latin typeface="Canva Sans"/>
              </a:rPr>
              <a:t>cast_nulls</a:t>
            </a:r>
            <a:r>
              <a:rPr lang="en-US" sz="3499" dirty="0">
                <a:solidFill>
                  <a:srgbClr val="FFFFFF"/>
                </a:solidFill>
                <a:latin typeface="Canva Sans"/>
              </a:rPr>
              <a:t> = 825</a:t>
            </a:r>
          </a:p>
          <a:p>
            <a:pPr algn="ctr">
              <a:lnSpc>
                <a:spcPts val="4899"/>
              </a:lnSpc>
            </a:pPr>
            <a:r>
              <a:rPr lang="en-US" sz="3499" dirty="0" err="1">
                <a:solidFill>
                  <a:srgbClr val="FFFFFF"/>
                </a:solidFill>
                <a:latin typeface="Canva Sans"/>
              </a:rPr>
              <a:t>country_nulls</a:t>
            </a:r>
            <a:r>
              <a:rPr lang="en-US" sz="3499" dirty="0">
                <a:solidFill>
                  <a:srgbClr val="FFFFFF"/>
                </a:solidFill>
                <a:latin typeface="Canva Sans"/>
              </a:rPr>
              <a:t> = 831</a:t>
            </a:r>
          </a:p>
          <a:p>
            <a:pPr algn="ctr">
              <a:lnSpc>
                <a:spcPts val="4899"/>
              </a:lnSpc>
            </a:pPr>
            <a:r>
              <a:rPr lang="en-US" sz="3499" dirty="0" err="1">
                <a:solidFill>
                  <a:srgbClr val="FFFFFF"/>
                </a:solidFill>
                <a:latin typeface="Canva Sans"/>
              </a:rPr>
              <a:t>date_added_nulls</a:t>
            </a:r>
            <a:r>
              <a:rPr lang="en-US" sz="3499" dirty="0">
                <a:solidFill>
                  <a:srgbClr val="FFFFFF"/>
                </a:solidFill>
                <a:latin typeface="Canva Sans"/>
              </a:rPr>
              <a:t> = 10</a:t>
            </a:r>
          </a:p>
          <a:p>
            <a:pPr algn="ctr">
              <a:lnSpc>
                <a:spcPts val="4899"/>
              </a:lnSpc>
            </a:pPr>
            <a:r>
              <a:rPr lang="en-US" sz="3499" dirty="0" err="1">
                <a:solidFill>
                  <a:srgbClr val="FFFFFF"/>
                </a:solidFill>
                <a:latin typeface="Canva Sans"/>
              </a:rPr>
              <a:t>rating_nulls</a:t>
            </a:r>
            <a:r>
              <a:rPr lang="en-US" sz="3499" dirty="0">
                <a:solidFill>
                  <a:srgbClr val="FFFFFF"/>
                </a:solidFill>
                <a:latin typeface="Canva Sans"/>
              </a:rPr>
              <a:t> = 4</a:t>
            </a:r>
          </a:p>
          <a:p>
            <a:pPr algn="ctr">
              <a:lnSpc>
                <a:spcPts val="4899"/>
              </a:lnSpc>
            </a:pPr>
            <a:r>
              <a:rPr lang="en-US" sz="3499" dirty="0" err="1">
                <a:solidFill>
                  <a:srgbClr val="FFFFFF"/>
                </a:solidFill>
                <a:latin typeface="Canva Sans"/>
              </a:rPr>
              <a:t>duration_nulls</a:t>
            </a:r>
            <a:r>
              <a:rPr lang="en-US" sz="3499" dirty="0">
                <a:solidFill>
                  <a:srgbClr val="FFFFFF"/>
                </a:solidFill>
                <a:latin typeface="Canva Sans"/>
              </a:rPr>
              <a:t> = 3  </a:t>
            </a:r>
          </a:p>
          <a:p>
            <a:pPr algn="ctr">
              <a:lnSpc>
                <a:spcPts val="4899"/>
              </a:lnSpc>
            </a:pPr>
            <a:endParaRPr lang="en-US" sz="3499" dirty="0">
              <a:solidFill>
                <a:srgbClr val="FFFFFF"/>
              </a:solidFill>
              <a:latin typeface="Canva Sans"/>
            </a:endParaRPr>
          </a:p>
        </p:txBody>
      </p:sp>
      <p:sp>
        <p:nvSpPr>
          <p:cNvPr id="4" name="TextBox 4"/>
          <p:cNvSpPr txBox="1"/>
          <p:nvPr/>
        </p:nvSpPr>
        <p:spPr>
          <a:xfrm>
            <a:off x="1028700" y="933450"/>
            <a:ext cx="9291351" cy="887095"/>
          </a:xfrm>
          <a:prstGeom prst="rect">
            <a:avLst/>
          </a:prstGeom>
        </p:spPr>
        <p:txBody>
          <a:bodyPr lIns="0" tIns="0" rIns="0" bIns="0" rtlCol="0" anchor="t">
            <a:spAutoFit/>
          </a:bodyPr>
          <a:lstStyle/>
          <a:p>
            <a:pPr>
              <a:lnSpc>
                <a:spcPts val="7279"/>
              </a:lnSpc>
            </a:pPr>
            <a:r>
              <a:rPr lang="en-US" sz="5199">
                <a:solidFill>
                  <a:srgbClr val="FFFFFF"/>
                </a:solidFill>
                <a:latin typeface="Canva Sans Bold"/>
              </a:rPr>
              <a:t>Treat the Nulls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2876729"/>
            <a:ext cx="7643773" cy="6381571"/>
          </a:xfrm>
          <a:custGeom>
            <a:avLst/>
            <a:gdLst/>
            <a:ahLst/>
            <a:cxnLst/>
            <a:rect l="l" t="t" r="r" b="b"/>
            <a:pathLst>
              <a:path w="7643773" h="6381571">
                <a:moveTo>
                  <a:pt x="0" y="0"/>
                </a:moveTo>
                <a:lnTo>
                  <a:pt x="7643773" y="0"/>
                </a:lnTo>
                <a:lnTo>
                  <a:pt x="7643773" y="6381571"/>
                </a:lnTo>
                <a:lnTo>
                  <a:pt x="0" y="6381571"/>
                </a:lnTo>
                <a:lnTo>
                  <a:pt x="0" y="0"/>
                </a:lnTo>
                <a:close/>
              </a:path>
            </a:pathLst>
          </a:custGeom>
          <a:blipFill>
            <a:blip r:embed="rId2"/>
            <a:stretch>
              <a:fillRect/>
            </a:stretch>
          </a:blipFill>
        </p:spPr>
      </p:sp>
      <p:sp>
        <p:nvSpPr>
          <p:cNvPr id="3" name="Freeform 3"/>
          <p:cNvSpPr/>
          <p:nvPr/>
        </p:nvSpPr>
        <p:spPr>
          <a:xfrm>
            <a:off x="5001717" y="5648167"/>
            <a:ext cx="12257583" cy="3610133"/>
          </a:xfrm>
          <a:custGeom>
            <a:avLst/>
            <a:gdLst/>
            <a:ahLst/>
            <a:cxnLst/>
            <a:rect l="l" t="t" r="r" b="b"/>
            <a:pathLst>
              <a:path w="12257583" h="3610133">
                <a:moveTo>
                  <a:pt x="0" y="0"/>
                </a:moveTo>
                <a:lnTo>
                  <a:pt x="12257583" y="0"/>
                </a:lnTo>
                <a:lnTo>
                  <a:pt x="12257583" y="3610133"/>
                </a:lnTo>
                <a:lnTo>
                  <a:pt x="0" y="3610133"/>
                </a:lnTo>
                <a:lnTo>
                  <a:pt x="0" y="0"/>
                </a:lnTo>
                <a:close/>
              </a:path>
            </a:pathLst>
          </a:custGeom>
          <a:blipFill>
            <a:blip r:embed="rId3"/>
            <a:stretch>
              <a:fillRect t="-1887" b="-1887"/>
            </a:stretch>
          </a:blipFill>
        </p:spPr>
      </p:sp>
      <p:sp>
        <p:nvSpPr>
          <p:cNvPr id="4" name="TextBox 4"/>
          <p:cNvSpPr txBox="1"/>
          <p:nvPr/>
        </p:nvSpPr>
        <p:spPr>
          <a:xfrm>
            <a:off x="10287070" y="2031650"/>
            <a:ext cx="6539511" cy="29806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The date_added and rating rows nulls are below 10 out of over 8000 rows, deleting them cannot affect our analysis or visualization</a:t>
            </a:r>
          </a:p>
        </p:txBody>
      </p:sp>
      <p:sp>
        <p:nvSpPr>
          <p:cNvPr id="5" name="TextBox 5"/>
          <p:cNvSpPr txBox="1"/>
          <p:nvPr/>
        </p:nvSpPr>
        <p:spPr>
          <a:xfrm>
            <a:off x="1028700" y="933450"/>
            <a:ext cx="9291351" cy="887095"/>
          </a:xfrm>
          <a:prstGeom prst="rect">
            <a:avLst/>
          </a:prstGeom>
        </p:spPr>
        <p:txBody>
          <a:bodyPr lIns="0" tIns="0" rIns="0" bIns="0" rtlCol="0" anchor="t">
            <a:spAutoFit/>
          </a:bodyPr>
          <a:lstStyle/>
          <a:p>
            <a:pPr>
              <a:lnSpc>
                <a:spcPts val="7279"/>
              </a:lnSpc>
            </a:pPr>
            <a:r>
              <a:rPr lang="en-US" sz="5199" dirty="0">
                <a:solidFill>
                  <a:srgbClr val="FFFFFF"/>
                </a:solidFill>
                <a:latin typeface="Canva Sans Bold"/>
              </a:rPr>
              <a:t>Treat the Nulls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0863" y="2602000"/>
            <a:ext cx="9383632" cy="6024773"/>
          </a:xfrm>
          <a:custGeom>
            <a:avLst/>
            <a:gdLst/>
            <a:ahLst/>
            <a:cxnLst/>
            <a:rect l="l" t="t" r="r" b="b"/>
            <a:pathLst>
              <a:path w="9383632" h="6024773">
                <a:moveTo>
                  <a:pt x="0" y="0"/>
                </a:moveTo>
                <a:lnTo>
                  <a:pt x="9383632" y="0"/>
                </a:lnTo>
                <a:lnTo>
                  <a:pt x="9383632" y="6024774"/>
                </a:lnTo>
                <a:lnTo>
                  <a:pt x="0" y="6024774"/>
                </a:lnTo>
                <a:lnTo>
                  <a:pt x="0" y="0"/>
                </a:lnTo>
                <a:close/>
              </a:path>
            </a:pathLst>
          </a:custGeom>
          <a:blipFill>
            <a:blip r:embed="rId2"/>
            <a:stretch>
              <a:fillRect/>
            </a:stretch>
          </a:blipFill>
        </p:spPr>
      </p:sp>
      <p:sp>
        <p:nvSpPr>
          <p:cNvPr id="3" name="TextBox 3"/>
          <p:cNvSpPr txBox="1"/>
          <p:nvPr/>
        </p:nvSpPr>
        <p:spPr>
          <a:xfrm>
            <a:off x="1300863" y="1175008"/>
            <a:ext cx="8986137" cy="887095"/>
          </a:xfrm>
          <a:prstGeom prst="rect">
            <a:avLst/>
          </a:prstGeom>
        </p:spPr>
        <p:txBody>
          <a:bodyPr wrap="square" lIns="0" tIns="0" rIns="0" bIns="0" rtlCol="0" anchor="t">
            <a:spAutoFit/>
          </a:bodyPr>
          <a:lstStyle/>
          <a:p>
            <a:pPr>
              <a:lnSpc>
                <a:spcPts val="7279"/>
              </a:lnSpc>
            </a:pPr>
            <a:r>
              <a:rPr lang="en-US" sz="5199" dirty="0">
                <a:solidFill>
                  <a:srgbClr val="FFFFFF"/>
                </a:solidFill>
                <a:latin typeface="Canva Sans Bold"/>
              </a:rPr>
              <a:t>Treat the duplicates</a:t>
            </a:r>
          </a:p>
        </p:txBody>
      </p:sp>
      <p:sp>
        <p:nvSpPr>
          <p:cNvPr id="4" name="TextBox 4"/>
          <p:cNvSpPr txBox="1"/>
          <p:nvPr/>
        </p:nvSpPr>
        <p:spPr>
          <a:xfrm>
            <a:off x="11194000" y="3950638"/>
            <a:ext cx="6621736"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No Duplicates Found in the </a:t>
            </a:r>
          </a:p>
          <a:p>
            <a:pPr algn="ctr">
              <a:lnSpc>
                <a:spcPts val="4759"/>
              </a:lnSpc>
            </a:pPr>
            <a:r>
              <a:rPr lang="en-US" sz="3399">
                <a:solidFill>
                  <a:srgbClr val="FFFFFF"/>
                </a:solidFill>
                <a:latin typeface="Canva Sans"/>
              </a:rP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28700" y="2568429"/>
            <a:ext cx="8115300" cy="6176184"/>
          </a:xfrm>
          <a:custGeom>
            <a:avLst/>
            <a:gdLst/>
            <a:ahLst/>
            <a:cxnLst/>
            <a:rect l="l" t="t" r="r" b="b"/>
            <a:pathLst>
              <a:path w="8115300" h="6176184">
                <a:moveTo>
                  <a:pt x="0" y="0"/>
                </a:moveTo>
                <a:lnTo>
                  <a:pt x="8115300" y="0"/>
                </a:lnTo>
                <a:lnTo>
                  <a:pt x="8115300" y="6176184"/>
                </a:lnTo>
                <a:lnTo>
                  <a:pt x="0" y="6176184"/>
                </a:lnTo>
                <a:lnTo>
                  <a:pt x="0" y="0"/>
                </a:lnTo>
                <a:close/>
              </a:path>
            </a:pathLst>
          </a:custGeom>
          <a:blipFill>
            <a:blip r:embed="rId2"/>
            <a:stretch>
              <a:fillRect r="-4154" b="-4852"/>
            </a:stretch>
          </a:blipFill>
          <a:ln w="38100" cap="sq">
            <a:solidFill>
              <a:srgbClr val="000000"/>
            </a:solidFill>
            <a:prstDash val="solid"/>
            <a:miter/>
          </a:ln>
        </p:spPr>
      </p:sp>
      <p:sp>
        <p:nvSpPr>
          <p:cNvPr id="3" name="TextBox 3"/>
          <p:cNvSpPr txBox="1"/>
          <p:nvPr/>
        </p:nvSpPr>
        <p:spPr>
          <a:xfrm>
            <a:off x="10320051" y="2501754"/>
            <a:ext cx="6646231" cy="65811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We found Null Values in multiple Rows, The director column nulls is about 30% of the whole column, therefore instead of deleting them. we rather find another column to populate it. To populate the director column, we want to find out if there is relationship between movie_cast column and director column</a:t>
            </a:r>
          </a:p>
        </p:txBody>
      </p:sp>
      <p:sp>
        <p:nvSpPr>
          <p:cNvPr id="4" name="TextBox 4"/>
          <p:cNvSpPr txBox="1"/>
          <p:nvPr/>
        </p:nvSpPr>
        <p:spPr>
          <a:xfrm>
            <a:off x="1028700" y="933450"/>
            <a:ext cx="9291351" cy="887095"/>
          </a:xfrm>
          <a:prstGeom prst="rect">
            <a:avLst/>
          </a:prstGeom>
        </p:spPr>
        <p:txBody>
          <a:bodyPr lIns="0" tIns="0" rIns="0" bIns="0" rtlCol="0" anchor="t">
            <a:spAutoFit/>
          </a:bodyPr>
          <a:lstStyle/>
          <a:p>
            <a:pPr>
              <a:lnSpc>
                <a:spcPts val="7279"/>
              </a:lnSpc>
            </a:pPr>
            <a:r>
              <a:rPr lang="en-US" sz="5199" dirty="0">
                <a:solidFill>
                  <a:srgbClr val="FFFFFF"/>
                </a:solidFill>
                <a:latin typeface="Canva Sans Bold"/>
              </a:rPr>
              <a:t>Populate the Rows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737</Words>
  <Application>Microsoft Office PowerPoint</Application>
  <PresentationFormat>Custom</PresentationFormat>
  <Paragraphs>94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 Ultra-Bold</vt:lpstr>
      <vt:lpstr>Montserrat Bold</vt:lpstr>
      <vt:lpstr>Arial</vt:lpstr>
      <vt:lpstr>Calibri</vt:lpstr>
      <vt:lpstr>Canva Sans</vt:lpstr>
      <vt:lpstr>Montserrat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Start-up Simple Tech Animated Presentation</dc:title>
  <dc:creator>Sriramoju, Navyasree</dc:creator>
  <cp:lastModifiedBy>Sriramoju, Navyasree</cp:lastModifiedBy>
  <cp:revision>9</cp:revision>
  <dcterms:created xsi:type="dcterms:W3CDTF">2006-08-16T00:00:00Z</dcterms:created>
  <dcterms:modified xsi:type="dcterms:W3CDTF">2023-12-16T18:21:17Z</dcterms:modified>
  <dc:identifier>DAF2Kx38QhY</dc:identifier>
</cp:coreProperties>
</file>